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1"/>
  </p:notesMasterIdLst>
  <p:sldIdLst>
    <p:sldId id="257" r:id="rId2"/>
    <p:sldId id="258" r:id="rId3"/>
    <p:sldId id="259" r:id="rId4"/>
    <p:sldId id="260" r:id="rId5"/>
    <p:sldId id="261" r:id="rId6"/>
    <p:sldId id="262" r:id="rId7"/>
    <p:sldId id="264" r:id="rId8"/>
    <p:sldId id="268" r:id="rId9"/>
    <p:sldId id="269" r:id="rId10"/>
    <p:sldId id="270" r:id="rId11"/>
    <p:sldId id="271" r:id="rId12"/>
    <p:sldId id="272" r:id="rId13"/>
    <p:sldId id="273" r:id="rId14"/>
    <p:sldId id="274" r:id="rId15"/>
    <p:sldId id="275" r:id="rId16"/>
    <p:sldId id="276" r:id="rId17"/>
    <p:sldId id="277" r:id="rId18"/>
    <p:sldId id="278" r:id="rId19"/>
    <p:sldId id="279" r:id="rId20"/>
    <p:sldId id="280" r:id="rId21"/>
    <p:sldId id="281" r:id="rId22"/>
    <p:sldId id="282" r:id="rId23"/>
    <p:sldId id="283" r:id="rId24"/>
    <p:sldId id="284" r:id="rId25"/>
    <p:sldId id="285" r:id="rId26"/>
    <p:sldId id="286" r:id="rId27"/>
    <p:sldId id="287" r:id="rId28"/>
    <p:sldId id="289" r:id="rId29"/>
    <p:sldId id="288" r:id="rId30"/>
  </p:sldIdLst>
  <p:sldSz cx="9144000" cy="6858000" type="screen4x3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25" autoAdjust="0"/>
    <p:restoredTop sz="90482" autoAdjust="0"/>
  </p:normalViewPr>
  <p:slideViewPr>
    <p:cSldViewPr snapToGrid="0">
      <p:cViewPr varScale="1">
        <p:scale>
          <a:sx n="100" d="100"/>
          <a:sy n="100" d="100"/>
        </p:scale>
        <p:origin x="123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DBC3280-1404-4695-BCE1-FE0D38B49D1F}" type="doc">
      <dgm:prSet loTypeId="urn:microsoft.com/office/officeart/2005/8/layout/pyramid2" loCatId="pyramid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s-ES"/>
        </a:p>
      </dgm:t>
    </dgm:pt>
    <dgm:pt modelId="{9EDF0C16-6447-40A1-B9AC-CEB710F78906}">
      <dgm:prSet phldrT="[Texto]" custT="1"/>
      <dgm:spPr>
        <a:ln w="19050">
          <a:solidFill>
            <a:schemeClr val="accent4">
              <a:lumMod val="75000"/>
            </a:schemeClr>
          </a:solidFill>
        </a:ln>
      </dgm:spPr>
      <dgm:t>
        <a:bodyPr/>
        <a:lstStyle/>
        <a:p>
          <a:r>
            <a:rPr lang="es-ES" sz="1600" dirty="0" smtClean="0"/>
            <a:t>Incidencia en torno al 21%</a:t>
          </a:r>
          <a:endParaRPr lang="es-ES" sz="1600" dirty="0"/>
        </a:p>
      </dgm:t>
    </dgm:pt>
    <dgm:pt modelId="{E59C37F8-8AB8-4FF8-8F60-162F07A68B81}" type="parTrans" cxnId="{669C1176-0E18-4550-BA1C-49FC2965F151}">
      <dgm:prSet/>
      <dgm:spPr/>
      <dgm:t>
        <a:bodyPr/>
        <a:lstStyle/>
        <a:p>
          <a:endParaRPr lang="es-ES"/>
        </a:p>
      </dgm:t>
    </dgm:pt>
    <dgm:pt modelId="{FCA7C021-3576-4329-AC41-354EEA8A8424}" type="sibTrans" cxnId="{669C1176-0E18-4550-BA1C-49FC2965F151}">
      <dgm:prSet/>
      <dgm:spPr/>
      <dgm:t>
        <a:bodyPr/>
        <a:lstStyle/>
        <a:p>
          <a:endParaRPr lang="es-ES"/>
        </a:p>
      </dgm:t>
    </dgm:pt>
    <dgm:pt modelId="{2FB1D4D0-AAAD-4849-84BB-B061E3159A5D}">
      <dgm:prSet phldrT="[Texto]" custT="1"/>
      <dgm:spPr>
        <a:ln w="19050">
          <a:solidFill>
            <a:schemeClr val="accent2"/>
          </a:solidFill>
        </a:ln>
      </dgm:spPr>
      <dgm:t>
        <a:bodyPr/>
        <a:lstStyle/>
        <a:p>
          <a:r>
            <a:rPr lang="es-ES" sz="1600" dirty="0" smtClean="0"/>
            <a:t>1 de cada 8 mujeres pueden padecer cáncer de mama</a:t>
          </a:r>
          <a:endParaRPr lang="es-ES" sz="1600" dirty="0"/>
        </a:p>
      </dgm:t>
    </dgm:pt>
    <dgm:pt modelId="{9D396315-943B-4DB4-8F83-F8861BCCC536}" type="parTrans" cxnId="{D8D7A121-1135-49CC-BA8D-73B51382586D}">
      <dgm:prSet/>
      <dgm:spPr/>
      <dgm:t>
        <a:bodyPr/>
        <a:lstStyle/>
        <a:p>
          <a:endParaRPr lang="es-ES"/>
        </a:p>
      </dgm:t>
    </dgm:pt>
    <dgm:pt modelId="{DC4991BE-E4B2-4241-99B2-C5F44144806B}" type="sibTrans" cxnId="{D8D7A121-1135-49CC-BA8D-73B51382586D}">
      <dgm:prSet/>
      <dgm:spPr/>
      <dgm:t>
        <a:bodyPr/>
        <a:lstStyle/>
        <a:p>
          <a:endParaRPr lang="es-ES"/>
        </a:p>
      </dgm:t>
    </dgm:pt>
    <dgm:pt modelId="{86B9D5AA-EDAB-44F7-A775-D9904D8DC96E}">
      <dgm:prSet phldrT="[Texto]" custT="1"/>
      <dgm:spPr>
        <a:ln w="19050">
          <a:solidFill>
            <a:schemeClr val="accent1"/>
          </a:solidFill>
        </a:ln>
      </dgm:spPr>
      <dgm:t>
        <a:bodyPr/>
        <a:lstStyle/>
        <a:p>
          <a:r>
            <a:rPr lang="es-ES" sz="1600" dirty="0" smtClean="0"/>
            <a:t>1ª causa del linfedema secundario es la cirugía y/o radioterapia de cáncer de mama</a:t>
          </a:r>
          <a:endParaRPr lang="es-ES" sz="1600" dirty="0"/>
        </a:p>
      </dgm:t>
    </dgm:pt>
    <dgm:pt modelId="{2A8A2871-DD6E-4BB0-9EA5-7D24CE4499FE}" type="parTrans" cxnId="{427DCF2A-6F83-4816-89C2-3DF9205395D4}">
      <dgm:prSet/>
      <dgm:spPr/>
      <dgm:t>
        <a:bodyPr/>
        <a:lstStyle/>
        <a:p>
          <a:endParaRPr lang="es-ES"/>
        </a:p>
      </dgm:t>
    </dgm:pt>
    <dgm:pt modelId="{09860FEE-E98E-4E6A-8511-C92F4472B1E7}" type="sibTrans" cxnId="{427DCF2A-6F83-4816-89C2-3DF9205395D4}">
      <dgm:prSet/>
      <dgm:spPr/>
      <dgm:t>
        <a:bodyPr/>
        <a:lstStyle/>
        <a:p>
          <a:endParaRPr lang="es-ES"/>
        </a:p>
      </dgm:t>
    </dgm:pt>
    <dgm:pt modelId="{F4B28D0B-B876-4CCD-9AA2-616D58C674B5}">
      <dgm:prSet phldrT="[Texto]" custT="1"/>
      <dgm:spPr>
        <a:ln w="19050"/>
      </dgm:spPr>
      <dgm:t>
        <a:bodyPr/>
        <a:lstStyle/>
        <a:p>
          <a:r>
            <a:rPr lang="es-ES" sz="1600" dirty="0" smtClean="0"/>
            <a:t>Deterioro de la calidad de vida</a:t>
          </a:r>
          <a:endParaRPr lang="es-ES" sz="1600" dirty="0"/>
        </a:p>
      </dgm:t>
    </dgm:pt>
    <dgm:pt modelId="{372C6D49-A611-4600-9A7C-7E1F4377E8AD}" type="parTrans" cxnId="{BCD6E0D2-2E0E-4B4E-8604-8E015A9E5657}">
      <dgm:prSet/>
      <dgm:spPr/>
      <dgm:t>
        <a:bodyPr/>
        <a:lstStyle/>
        <a:p>
          <a:endParaRPr lang="es-ES"/>
        </a:p>
      </dgm:t>
    </dgm:pt>
    <dgm:pt modelId="{4B07CD01-B2FE-4DBA-89E0-C67240DEF09C}" type="sibTrans" cxnId="{BCD6E0D2-2E0E-4B4E-8604-8E015A9E5657}">
      <dgm:prSet/>
      <dgm:spPr/>
      <dgm:t>
        <a:bodyPr/>
        <a:lstStyle/>
        <a:p>
          <a:endParaRPr lang="es-ES"/>
        </a:p>
      </dgm:t>
    </dgm:pt>
    <dgm:pt modelId="{AE2E37F7-E27C-4319-84A7-4EE3F99CF6A4}" type="pres">
      <dgm:prSet presAssocID="{6DBC3280-1404-4695-BCE1-FE0D38B49D1F}" presName="compositeShape" presStyleCnt="0">
        <dgm:presLayoutVars>
          <dgm:dir/>
          <dgm:resizeHandles/>
        </dgm:presLayoutVars>
      </dgm:prSet>
      <dgm:spPr/>
      <dgm:t>
        <a:bodyPr/>
        <a:lstStyle/>
        <a:p>
          <a:endParaRPr lang="es-ES"/>
        </a:p>
      </dgm:t>
    </dgm:pt>
    <dgm:pt modelId="{976B29A6-4A3A-4FCA-AC41-33BDC2E731F8}" type="pres">
      <dgm:prSet presAssocID="{6DBC3280-1404-4695-BCE1-FE0D38B49D1F}" presName="pyramid" presStyleLbl="node1" presStyleIdx="0" presStyleCnt="1" custLinFactNeighborX="15278" custLinFactNeighborY="-405"/>
      <dgm:spPr/>
    </dgm:pt>
    <dgm:pt modelId="{6A2A09DF-B50D-4D25-84B6-C30A782ACC62}" type="pres">
      <dgm:prSet presAssocID="{6DBC3280-1404-4695-BCE1-FE0D38B49D1F}" presName="theList" presStyleCnt="0"/>
      <dgm:spPr/>
    </dgm:pt>
    <dgm:pt modelId="{4ABBE383-DFE3-4D45-9673-156E7C61F3D8}" type="pres">
      <dgm:prSet presAssocID="{F4B28D0B-B876-4CCD-9AA2-616D58C674B5}" presName="aNode" presStyleLbl="fgAcc1" presStyleIdx="0" presStyleCnt="4" custScaleX="152229" custLinFactNeighborX="10293" custLinFactNeighborY="-3783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65934EEA-BE8D-4229-BC6A-6834F37798BF}" type="pres">
      <dgm:prSet presAssocID="{F4B28D0B-B876-4CCD-9AA2-616D58C674B5}" presName="aSpace" presStyleCnt="0"/>
      <dgm:spPr/>
    </dgm:pt>
    <dgm:pt modelId="{A66E3DCC-C7A0-474E-B8CD-C5F7C3AB8CD5}" type="pres">
      <dgm:prSet presAssocID="{9EDF0C16-6447-40A1-B9AC-CEB710F78906}" presName="aNode" presStyleLbl="fgAcc1" presStyleIdx="1" presStyleCnt="4" custScaleX="152229" custLinFactNeighborX="11416" custLinFactNeighborY="-27104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28F0E9AD-3450-41E8-AA0D-4AF943928476}" type="pres">
      <dgm:prSet presAssocID="{9EDF0C16-6447-40A1-B9AC-CEB710F78906}" presName="aSpace" presStyleCnt="0"/>
      <dgm:spPr/>
    </dgm:pt>
    <dgm:pt modelId="{654ACDB4-270A-4E78-BB55-C06C3F3AA304}" type="pres">
      <dgm:prSet presAssocID="{2FB1D4D0-AAAD-4849-84BB-B061E3159A5D}" presName="aNode" presStyleLbl="fgAcc1" presStyleIdx="2" presStyleCnt="4" custScaleX="152229" custLinFactNeighborX="11640" custLinFactNeighborY="7398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53A2BE56-C589-4FAE-A8C0-101139BE4016}" type="pres">
      <dgm:prSet presAssocID="{2FB1D4D0-AAAD-4849-84BB-B061E3159A5D}" presName="aSpace" presStyleCnt="0"/>
      <dgm:spPr/>
    </dgm:pt>
    <dgm:pt modelId="{C440A450-59E0-4E6B-9046-7F2E61FB5C48}" type="pres">
      <dgm:prSet presAssocID="{86B9D5AA-EDAB-44F7-A775-D9904D8DC96E}" presName="aNode" presStyleLbl="fgAcc1" presStyleIdx="3" presStyleCnt="4" custScaleX="152219" custLinFactNeighborX="12314" custLinFactNeighborY="36989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8DF3BD39-A152-4807-8CB9-7D359C680C90}" type="pres">
      <dgm:prSet presAssocID="{86B9D5AA-EDAB-44F7-A775-D9904D8DC96E}" presName="aSpace" presStyleCnt="0"/>
      <dgm:spPr/>
    </dgm:pt>
  </dgm:ptLst>
  <dgm:cxnLst>
    <dgm:cxn modelId="{D8D7A121-1135-49CC-BA8D-73B51382586D}" srcId="{6DBC3280-1404-4695-BCE1-FE0D38B49D1F}" destId="{2FB1D4D0-AAAD-4849-84BB-B061E3159A5D}" srcOrd="2" destOrd="0" parTransId="{9D396315-943B-4DB4-8F83-F8861BCCC536}" sibTransId="{DC4991BE-E4B2-4241-99B2-C5F44144806B}"/>
    <dgm:cxn modelId="{0C44EEDC-0162-4212-81A3-534B12FF4CDA}" type="presOf" srcId="{86B9D5AA-EDAB-44F7-A775-D9904D8DC96E}" destId="{C440A450-59E0-4E6B-9046-7F2E61FB5C48}" srcOrd="0" destOrd="0" presId="urn:microsoft.com/office/officeart/2005/8/layout/pyramid2"/>
    <dgm:cxn modelId="{1CEFCC77-855F-4F40-BEFE-0A9464B63EF1}" type="presOf" srcId="{2FB1D4D0-AAAD-4849-84BB-B061E3159A5D}" destId="{654ACDB4-270A-4E78-BB55-C06C3F3AA304}" srcOrd="0" destOrd="0" presId="urn:microsoft.com/office/officeart/2005/8/layout/pyramid2"/>
    <dgm:cxn modelId="{BCD6E0D2-2E0E-4B4E-8604-8E015A9E5657}" srcId="{6DBC3280-1404-4695-BCE1-FE0D38B49D1F}" destId="{F4B28D0B-B876-4CCD-9AA2-616D58C674B5}" srcOrd="0" destOrd="0" parTransId="{372C6D49-A611-4600-9A7C-7E1F4377E8AD}" sibTransId="{4B07CD01-B2FE-4DBA-89E0-C67240DEF09C}"/>
    <dgm:cxn modelId="{669C1176-0E18-4550-BA1C-49FC2965F151}" srcId="{6DBC3280-1404-4695-BCE1-FE0D38B49D1F}" destId="{9EDF0C16-6447-40A1-B9AC-CEB710F78906}" srcOrd="1" destOrd="0" parTransId="{E59C37F8-8AB8-4FF8-8F60-162F07A68B81}" sibTransId="{FCA7C021-3576-4329-AC41-354EEA8A8424}"/>
    <dgm:cxn modelId="{EAF72B09-BB87-49F5-B3E3-BB44850606C1}" type="presOf" srcId="{F4B28D0B-B876-4CCD-9AA2-616D58C674B5}" destId="{4ABBE383-DFE3-4D45-9673-156E7C61F3D8}" srcOrd="0" destOrd="0" presId="urn:microsoft.com/office/officeart/2005/8/layout/pyramid2"/>
    <dgm:cxn modelId="{427DCF2A-6F83-4816-89C2-3DF9205395D4}" srcId="{6DBC3280-1404-4695-BCE1-FE0D38B49D1F}" destId="{86B9D5AA-EDAB-44F7-A775-D9904D8DC96E}" srcOrd="3" destOrd="0" parTransId="{2A8A2871-DD6E-4BB0-9EA5-7D24CE4499FE}" sibTransId="{09860FEE-E98E-4E6A-8511-C92F4472B1E7}"/>
    <dgm:cxn modelId="{0F981976-A316-44A8-8D12-A3EDD5A30C30}" type="presOf" srcId="{6DBC3280-1404-4695-BCE1-FE0D38B49D1F}" destId="{AE2E37F7-E27C-4319-84A7-4EE3F99CF6A4}" srcOrd="0" destOrd="0" presId="urn:microsoft.com/office/officeart/2005/8/layout/pyramid2"/>
    <dgm:cxn modelId="{6605403F-6764-422D-9F5B-3E1FB7E408DB}" type="presOf" srcId="{9EDF0C16-6447-40A1-B9AC-CEB710F78906}" destId="{A66E3DCC-C7A0-474E-B8CD-C5F7C3AB8CD5}" srcOrd="0" destOrd="0" presId="urn:microsoft.com/office/officeart/2005/8/layout/pyramid2"/>
    <dgm:cxn modelId="{577B3C5E-468D-4AC2-829E-D9D9F32D7EC8}" type="presParOf" srcId="{AE2E37F7-E27C-4319-84A7-4EE3F99CF6A4}" destId="{976B29A6-4A3A-4FCA-AC41-33BDC2E731F8}" srcOrd="0" destOrd="0" presId="urn:microsoft.com/office/officeart/2005/8/layout/pyramid2"/>
    <dgm:cxn modelId="{FE7E98A9-390D-4CE7-AE69-0AF1422FBA0F}" type="presParOf" srcId="{AE2E37F7-E27C-4319-84A7-4EE3F99CF6A4}" destId="{6A2A09DF-B50D-4D25-84B6-C30A782ACC62}" srcOrd="1" destOrd="0" presId="urn:microsoft.com/office/officeart/2005/8/layout/pyramid2"/>
    <dgm:cxn modelId="{A10126DB-3972-4502-95B0-CFEDA3857FF9}" type="presParOf" srcId="{6A2A09DF-B50D-4D25-84B6-C30A782ACC62}" destId="{4ABBE383-DFE3-4D45-9673-156E7C61F3D8}" srcOrd="0" destOrd="0" presId="urn:microsoft.com/office/officeart/2005/8/layout/pyramid2"/>
    <dgm:cxn modelId="{E8AB4855-9599-40E4-B7DC-4BDB85A1C43E}" type="presParOf" srcId="{6A2A09DF-B50D-4D25-84B6-C30A782ACC62}" destId="{65934EEA-BE8D-4229-BC6A-6834F37798BF}" srcOrd="1" destOrd="0" presId="urn:microsoft.com/office/officeart/2005/8/layout/pyramid2"/>
    <dgm:cxn modelId="{85595D31-BE1C-44C2-BA37-11872AFC6CAB}" type="presParOf" srcId="{6A2A09DF-B50D-4D25-84B6-C30A782ACC62}" destId="{A66E3DCC-C7A0-474E-B8CD-C5F7C3AB8CD5}" srcOrd="2" destOrd="0" presId="urn:microsoft.com/office/officeart/2005/8/layout/pyramid2"/>
    <dgm:cxn modelId="{50EA26A9-B208-4720-92EC-23E40921D793}" type="presParOf" srcId="{6A2A09DF-B50D-4D25-84B6-C30A782ACC62}" destId="{28F0E9AD-3450-41E8-AA0D-4AF943928476}" srcOrd="3" destOrd="0" presId="urn:microsoft.com/office/officeart/2005/8/layout/pyramid2"/>
    <dgm:cxn modelId="{388BD98E-8C6E-4D83-A232-5D32733C6EA4}" type="presParOf" srcId="{6A2A09DF-B50D-4D25-84B6-C30A782ACC62}" destId="{654ACDB4-270A-4E78-BB55-C06C3F3AA304}" srcOrd="4" destOrd="0" presId="urn:microsoft.com/office/officeart/2005/8/layout/pyramid2"/>
    <dgm:cxn modelId="{F3CF1C98-EFDA-458A-A4C1-F43B8039EA02}" type="presParOf" srcId="{6A2A09DF-B50D-4D25-84B6-C30A782ACC62}" destId="{53A2BE56-C589-4FAE-A8C0-101139BE4016}" srcOrd="5" destOrd="0" presId="urn:microsoft.com/office/officeart/2005/8/layout/pyramid2"/>
    <dgm:cxn modelId="{ABED6D29-17FF-40B8-A703-68C6573CB855}" type="presParOf" srcId="{6A2A09DF-B50D-4D25-84B6-C30A782ACC62}" destId="{C440A450-59E0-4E6B-9046-7F2E61FB5C48}" srcOrd="6" destOrd="0" presId="urn:microsoft.com/office/officeart/2005/8/layout/pyramid2"/>
    <dgm:cxn modelId="{C90F6754-F9A6-4A54-9A4A-F03725E47A53}" type="presParOf" srcId="{6A2A09DF-B50D-4D25-84B6-C30A782ACC62}" destId="{8DF3BD39-A152-4807-8CB9-7D359C680C90}" srcOrd="7" destOrd="0" presId="urn:microsoft.com/office/officeart/2005/8/layout/pyramid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AB73624-2092-4C7B-B16B-9C628E0D953D}" type="doc">
      <dgm:prSet loTypeId="urn:microsoft.com/office/officeart/2005/8/layout/hierarchy3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B8AE46E9-3177-4508-9B47-13BD22F95A5E}">
      <dgm:prSet phldrT="[Texto]"/>
      <dgm:spPr>
        <a:solidFill>
          <a:schemeClr val="bg2">
            <a:lumMod val="60000"/>
            <a:lumOff val="40000"/>
          </a:schemeClr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es-ES" dirty="0" smtClean="0"/>
            <a:t>Volumetría Directa</a:t>
          </a:r>
          <a:endParaRPr lang="es-ES" dirty="0"/>
        </a:p>
      </dgm:t>
    </dgm:pt>
    <dgm:pt modelId="{77880FD5-0350-4BDF-8563-7489EF99E883}" type="parTrans" cxnId="{2CBB6B68-48BB-457F-984D-E7152A76884B}">
      <dgm:prSet/>
      <dgm:spPr/>
      <dgm:t>
        <a:bodyPr/>
        <a:lstStyle/>
        <a:p>
          <a:endParaRPr lang="es-ES"/>
        </a:p>
      </dgm:t>
    </dgm:pt>
    <dgm:pt modelId="{4AAC6BDF-B91A-47B6-8C88-6F45E8732B08}" type="sibTrans" cxnId="{2CBB6B68-48BB-457F-984D-E7152A76884B}">
      <dgm:prSet/>
      <dgm:spPr/>
      <dgm:t>
        <a:bodyPr/>
        <a:lstStyle/>
        <a:p>
          <a:endParaRPr lang="es-ES"/>
        </a:p>
      </dgm:t>
    </dgm:pt>
    <dgm:pt modelId="{00B8C34A-619F-4721-85C3-40E854EA5F5B}">
      <dgm:prSet phldrT="[Texto]"/>
      <dgm:spPr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es-ES" dirty="0" smtClean="0"/>
            <a:t>Desplazamiento de agua</a:t>
          </a:r>
          <a:endParaRPr lang="es-ES" dirty="0"/>
        </a:p>
      </dgm:t>
    </dgm:pt>
    <dgm:pt modelId="{107794B1-25DE-4417-887B-C216BF5F0791}" type="parTrans" cxnId="{7804450F-D7EA-42A4-9B27-8F96EEFB9F73}">
      <dgm:prSet/>
      <dgm:spPr/>
      <dgm:t>
        <a:bodyPr/>
        <a:lstStyle/>
        <a:p>
          <a:endParaRPr lang="es-ES"/>
        </a:p>
      </dgm:t>
    </dgm:pt>
    <dgm:pt modelId="{73539C0A-612D-4A5C-8420-AD89ADCF9BED}" type="sibTrans" cxnId="{7804450F-D7EA-42A4-9B27-8F96EEFB9F73}">
      <dgm:prSet/>
      <dgm:spPr/>
      <dgm:t>
        <a:bodyPr/>
        <a:lstStyle/>
        <a:p>
          <a:endParaRPr lang="es-ES"/>
        </a:p>
      </dgm:t>
    </dgm:pt>
    <dgm:pt modelId="{9391F349-8531-4854-97E2-2564683EFFB6}">
      <dgm:prSet phldrT="[Texto]"/>
      <dgm:spPr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es-ES" dirty="0" smtClean="0"/>
            <a:t>Volumetría optoelectrónica</a:t>
          </a:r>
          <a:endParaRPr lang="es-ES" dirty="0"/>
        </a:p>
      </dgm:t>
    </dgm:pt>
    <dgm:pt modelId="{22D13339-95B7-400D-98B5-99D01AE50F4B}" type="parTrans" cxnId="{0CAC07CC-8791-4EA7-AA89-9A244E4EB979}">
      <dgm:prSet/>
      <dgm:spPr/>
      <dgm:t>
        <a:bodyPr/>
        <a:lstStyle/>
        <a:p>
          <a:endParaRPr lang="es-ES"/>
        </a:p>
      </dgm:t>
    </dgm:pt>
    <dgm:pt modelId="{9063565C-8096-4A2D-8F19-A47EA0EDC537}" type="sibTrans" cxnId="{0CAC07CC-8791-4EA7-AA89-9A244E4EB979}">
      <dgm:prSet/>
      <dgm:spPr/>
      <dgm:t>
        <a:bodyPr/>
        <a:lstStyle/>
        <a:p>
          <a:endParaRPr lang="es-ES"/>
        </a:p>
      </dgm:t>
    </dgm:pt>
    <dgm:pt modelId="{A165C16A-0A23-4174-A810-A267A6F9B5F9}">
      <dgm:prSet phldrT="[Texto]"/>
      <dgm:spPr>
        <a:solidFill>
          <a:schemeClr val="bg2">
            <a:lumMod val="60000"/>
            <a:lumOff val="40000"/>
          </a:schemeClr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es-ES" dirty="0" err="1" smtClean="0"/>
            <a:t>Bioimpedancia</a:t>
          </a:r>
          <a:endParaRPr lang="es-ES" dirty="0"/>
        </a:p>
      </dgm:t>
    </dgm:pt>
    <dgm:pt modelId="{B05432B2-4FFF-4D72-9C6D-E41B217BB54E}" type="parTrans" cxnId="{7D0FEC07-FBE1-4414-B4FB-E5F4692A9F8B}">
      <dgm:prSet/>
      <dgm:spPr/>
      <dgm:t>
        <a:bodyPr/>
        <a:lstStyle/>
        <a:p>
          <a:endParaRPr lang="es-ES"/>
        </a:p>
      </dgm:t>
    </dgm:pt>
    <dgm:pt modelId="{52CBDFDE-5A6E-413A-A153-7794E3B6B07B}" type="sibTrans" cxnId="{7D0FEC07-FBE1-4414-B4FB-E5F4692A9F8B}">
      <dgm:prSet/>
      <dgm:spPr/>
      <dgm:t>
        <a:bodyPr/>
        <a:lstStyle/>
        <a:p>
          <a:endParaRPr lang="es-ES"/>
        </a:p>
      </dgm:t>
    </dgm:pt>
    <dgm:pt modelId="{4AD5B917-B7DA-4BB9-B2C1-B5A7B95DBE57}">
      <dgm:prSet phldrT="[Texto]"/>
      <dgm:spPr>
        <a:solidFill>
          <a:schemeClr val="bg2">
            <a:lumMod val="60000"/>
            <a:lumOff val="40000"/>
          </a:schemeClr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es-ES" dirty="0" smtClean="0"/>
            <a:t>Tonometría</a:t>
          </a:r>
          <a:endParaRPr lang="es-ES" dirty="0"/>
        </a:p>
      </dgm:t>
    </dgm:pt>
    <dgm:pt modelId="{60921685-8DC6-4636-8188-C852B1D824CA}" type="parTrans" cxnId="{54CAEBDD-C3E0-4AE8-9223-0342A3B33AC8}">
      <dgm:prSet/>
      <dgm:spPr/>
      <dgm:t>
        <a:bodyPr/>
        <a:lstStyle/>
        <a:p>
          <a:endParaRPr lang="es-ES"/>
        </a:p>
      </dgm:t>
    </dgm:pt>
    <dgm:pt modelId="{DF89AC4B-52E0-4E8A-9A16-6462933B7CCB}" type="sibTrans" cxnId="{54CAEBDD-C3E0-4AE8-9223-0342A3B33AC8}">
      <dgm:prSet/>
      <dgm:spPr/>
      <dgm:t>
        <a:bodyPr/>
        <a:lstStyle/>
        <a:p>
          <a:endParaRPr lang="es-ES"/>
        </a:p>
      </dgm:t>
    </dgm:pt>
    <dgm:pt modelId="{C4870649-4CBF-4D70-909A-A1782ABA8F53}" type="pres">
      <dgm:prSet presAssocID="{4AB73624-2092-4C7B-B16B-9C628E0D953D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s-ES"/>
        </a:p>
      </dgm:t>
    </dgm:pt>
    <dgm:pt modelId="{028EE646-9D2F-4B0E-9936-98DE63D46826}" type="pres">
      <dgm:prSet presAssocID="{B8AE46E9-3177-4508-9B47-13BD22F95A5E}" presName="root" presStyleCnt="0"/>
      <dgm:spPr/>
    </dgm:pt>
    <dgm:pt modelId="{61AF502C-04B9-427B-AB0F-22F414838A09}" type="pres">
      <dgm:prSet presAssocID="{B8AE46E9-3177-4508-9B47-13BD22F95A5E}" presName="rootComposite" presStyleCnt="0"/>
      <dgm:spPr/>
    </dgm:pt>
    <dgm:pt modelId="{695308A1-7145-4E65-8BA5-78FF8E689433}" type="pres">
      <dgm:prSet presAssocID="{B8AE46E9-3177-4508-9B47-13BD22F95A5E}" presName="rootText" presStyleLbl="node1" presStyleIdx="0" presStyleCnt="3"/>
      <dgm:spPr/>
      <dgm:t>
        <a:bodyPr/>
        <a:lstStyle/>
        <a:p>
          <a:endParaRPr lang="es-ES"/>
        </a:p>
      </dgm:t>
    </dgm:pt>
    <dgm:pt modelId="{A0947081-88A5-44CF-A822-7E81EB6DAC8A}" type="pres">
      <dgm:prSet presAssocID="{B8AE46E9-3177-4508-9B47-13BD22F95A5E}" presName="rootConnector" presStyleLbl="node1" presStyleIdx="0" presStyleCnt="3"/>
      <dgm:spPr/>
      <dgm:t>
        <a:bodyPr/>
        <a:lstStyle/>
        <a:p>
          <a:endParaRPr lang="es-ES"/>
        </a:p>
      </dgm:t>
    </dgm:pt>
    <dgm:pt modelId="{E9793AF2-CD57-41B6-AE57-528B724FC2B7}" type="pres">
      <dgm:prSet presAssocID="{B8AE46E9-3177-4508-9B47-13BD22F95A5E}" presName="childShape" presStyleCnt="0"/>
      <dgm:spPr/>
    </dgm:pt>
    <dgm:pt modelId="{94067102-388E-4A8C-88C0-F39C727FEFE5}" type="pres">
      <dgm:prSet presAssocID="{107794B1-25DE-4417-887B-C216BF5F0791}" presName="Name13" presStyleLbl="parChTrans1D2" presStyleIdx="0" presStyleCnt="2"/>
      <dgm:spPr/>
      <dgm:t>
        <a:bodyPr/>
        <a:lstStyle/>
        <a:p>
          <a:endParaRPr lang="es-ES"/>
        </a:p>
      </dgm:t>
    </dgm:pt>
    <dgm:pt modelId="{D288025E-F64B-4E1A-9D43-DC88EDCC80BB}" type="pres">
      <dgm:prSet presAssocID="{00B8C34A-619F-4721-85C3-40E854EA5F5B}" presName="childText" presStyleLbl="bgAcc1" presStyleIdx="0" presStyleCnt="2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DC150FA6-D929-4384-B3B3-FA26DFE1AC82}" type="pres">
      <dgm:prSet presAssocID="{22D13339-95B7-400D-98B5-99D01AE50F4B}" presName="Name13" presStyleLbl="parChTrans1D2" presStyleIdx="1" presStyleCnt="2"/>
      <dgm:spPr/>
      <dgm:t>
        <a:bodyPr/>
        <a:lstStyle/>
        <a:p>
          <a:endParaRPr lang="es-ES"/>
        </a:p>
      </dgm:t>
    </dgm:pt>
    <dgm:pt modelId="{5E81F0AB-F8EE-40B4-9459-BB4085BBB34A}" type="pres">
      <dgm:prSet presAssocID="{9391F349-8531-4854-97E2-2564683EFFB6}" presName="childText" presStyleLbl="bgAcc1" presStyleIdx="1" presStyleCnt="2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A20DC941-89D4-43A0-AB27-46E99C23D7C4}" type="pres">
      <dgm:prSet presAssocID="{A165C16A-0A23-4174-A810-A267A6F9B5F9}" presName="root" presStyleCnt="0"/>
      <dgm:spPr/>
    </dgm:pt>
    <dgm:pt modelId="{A2A7F604-8DDA-4C4E-A88B-DF445D096EFC}" type="pres">
      <dgm:prSet presAssocID="{A165C16A-0A23-4174-A810-A267A6F9B5F9}" presName="rootComposite" presStyleCnt="0"/>
      <dgm:spPr/>
    </dgm:pt>
    <dgm:pt modelId="{7A3F95E0-B005-42CA-A735-CE61556BC9C7}" type="pres">
      <dgm:prSet presAssocID="{A165C16A-0A23-4174-A810-A267A6F9B5F9}" presName="rootText" presStyleLbl="node1" presStyleIdx="1" presStyleCnt="3"/>
      <dgm:spPr/>
      <dgm:t>
        <a:bodyPr/>
        <a:lstStyle/>
        <a:p>
          <a:endParaRPr lang="es-ES"/>
        </a:p>
      </dgm:t>
    </dgm:pt>
    <dgm:pt modelId="{6DE7B8AA-165D-47F6-AFDD-39C009D5FD90}" type="pres">
      <dgm:prSet presAssocID="{A165C16A-0A23-4174-A810-A267A6F9B5F9}" presName="rootConnector" presStyleLbl="node1" presStyleIdx="1" presStyleCnt="3"/>
      <dgm:spPr/>
      <dgm:t>
        <a:bodyPr/>
        <a:lstStyle/>
        <a:p>
          <a:endParaRPr lang="es-ES"/>
        </a:p>
      </dgm:t>
    </dgm:pt>
    <dgm:pt modelId="{23B3427F-1D48-429C-B8BC-D0B959E78D1C}" type="pres">
      <dgm:prSet presAssocID="{A165C16A-0A23-4174-A810-A267A6F9B5F9}" presName="childShape" presStyleCnt="0"/>
      <dgm:spPr/>
    </dgm:pt>
    <dgm:pt modelId="{BB2F0016-B4E7-4FEB-B4E6-8F493ADC63BE}" type="pres">
      <dgm:prSet presAssocID="{4AD5B917-B7DA-4BB9-B2C1-B5A7B95DBE57}" presName="root" presStyleCnt="0"/>
      <dgm:spPr/>
    </dgm:pt>
    <dgm:pt modelId="{1883DAEE-9D35-478A-AF0D-3268B3D50E12}" type="pres">
      <dgm:prSet presAssocID="{4AD5B917-B7DA-4BB9-B2C1-B5A7B95DBE57}" presName="rootComposite" presStyleCnt="0"/>
      <dgm:spPr/>
    </dgm:pt>
    <dgm:pt modelId="{43F2A66B-128F-4B9C-92C0-22D28D8B8A42}" type="pres">
      <dgm:prSet presAssocID="{4AD5B917-B7DA-4BB9-B2C1-B5A7B95DBE57}" presName="rootText" presStyleLbl="node1" presStyleIdx="2" presStyleCnt="3"/>
      <dgm:spPr/>
      <dgm:t>
        <a:bodyPr/>
        <a:lstStyle/>
        <a:p>
          <a:endParaRPr lang="es-ES"/>
        </a:p>
      </dgm:t>
    </dgm:pt>
    <dgm:pt modelId="{6A602516-B94A-48D5-845C-908077DC8307}" type="pres">
      <dgm:prSet presAssocID="{4AD5B917-B7DA-4BB9-B2C1-B5A7B95DBE57}" presName="rootConnector" presStyleLbl="node1" presStyleIdx="2" presStyleCnt="3"/>
      <dgm:spPr/>
      <dgm:t>
        <a:bodyPr/>
        <a:lstStyle/>
        <a:p>
          <a:endParaRPr lang="es-ES"/>
        </a:p>
      </dgm:t>
    </dgm:pt>
    <dgm:pt modelId="{51313E58-E909-40CC-BA56-4E52FC8CC157}" type="pres">
      <dgm:prSet presAssocID="{4AD5B917-B7DA-4BB9-B2C1-B5A7B95DBE57}" presName="childShape" presStyleCnt="0"/>
      <dgm:spPr/>
    </dgm:pt>
  </dgm:ptLst>
  <dgm:cxnLst>
    <dgm:cxn modelId="{369AC930-C6F2-42FA-AD41-6852C788ADD2}" type="presOf" srcId="{107794B1-25DE-4417-887B-C216BF5F0791}" destId="{94067102-388E-4A8C-88C0-F39C727FEFE5}" srcOrd="0" destOrd="0" presId="urn:microsoft.com/office/officeart/2005/8/layout/hierarchy3"/>
    <dgm:cxn modelId="{0CAC07CC-8791-4EA7-AA89-9A244E4EB979}" srcId="{B8AE46E9-3177-4508-9B47-13BD22F95A5E}" destId="{9391F349-8531-4854-97E2-2564683EFFB6}" srcOrd="1" destOrd="0" parTransId="{22D13339-95B7-400D-98B5-99D01AE50F4B}" sibTransId="{9063565C-8096-4A2D-8F19-A47EA0EDC537}"/>
    <dgm:cxn modelId="{7804450F-D7EA-42A4-9B27-8F96EEFB9F73}" srcId="{B8AE46E9-3177-4508-9B47-13BD22F95A5E}" destId="{00B8C34A-619F-4721-85C3-40E854EA5F5B}" srcOrd="0" destOrd="0" parTransId="{107794B1-25DE-4417-887B-C216BF5F0791}" sibTransId="{73539C0A-612D-4A5C-8420-AD89ADCF9BED}"/>
    <dgm:cxn modelId="{76124F89-A33D-4E17-975A-4853DF91BF6B}" type="presOf" srcId="{00B8C34A-619F-4721-85C3-40E854EA5F5B}" destId="{D288025E-F64B-4E1A-9D43-DC88EDCC80BB}" srcOrd="0" destOrd="0" presId="urn:microsoft.com/office/officeart/2005/8/layout/hierarchy3"/>
    <dgm:cxn modelId="{C07E1EF2-67DF-4B37-AAB8-3218818A07DC}" type="presOf" srcId="{A165C16A-0A23-4174-A810-A267A6F9B5F9}" destId="{6DE7B8AA-165D-47F6-AFDD-39C009D5FD90}" srcOrd="1" destOrd="0" presId="urn:microsoft.com/office/officeart/2005/8/layout/hierarchy3"/>
    <dgm:cxn modelId="{7D0FEC07-FBE1-4414-B4FB-E5F4692A9F8B}" srcId="{4AB73624-2092-4C7B-B16B-9C628E0D953D}" destId="{A165C16A-0A23-4174-A810-A267A6F9B5F9}" srcOrd="1" destOrd="0" parTransId="{B05432B2-4FFF-4D72-9C6D-E41B217BB54E}" sibTransId="{52CBDFDE-5A6E-413A-A153-7794E3B6B07B}"/>
    <dgm:cxn modelId="{54CAEBDD-C3E0-4AE8-9223-0342A3B33AC8}" srcId="{4AB73624-2092-4C7B-B16B-9C628E0D953D}" destId="{4AD5B917-B7DA-4BB9-B2C1-B5A7B95DBE57}" srcOrd="2" destOrd="0" parTransId="{60921685-8DC6-4636-8188-C852B1D824CA}" sibTransId="{DF89AC4B-52E0-4E8A-9A16-6462933B7CCB}"/>
    <dgm:cxn modelId="{3EFA61B5-BF3D-43E6-9C1F-E15866E7A7EA}" type="presOf" srcId="{A165C16A-0A23-4174-A810-A267A6F9B5F9}" destId="{7A3F95E0-B005-42CA-A735-CE61556BC9C7}" srcOrd="0" destOrd="0" presId="urn:microsoft.com/office/officeart/2005/8/layout/hierarchy3"/>
    <dgm:cxn modelId="{DF6E59FF-1F8E-4D67-AEE4-E5B50FA88E63}" type="presOf" srcId="{4AD5B917-B7DA-4BB9-B2C1-B5A7B95DBE57}" destId="{43F2A66B-128F-4B9C-92C0-22D28D8B8A42}" srcOrd="0" destOrd="0" presId="urn:microsoft.com/office/officeart/2005/8/layout/hierarchy3"/>
    <dgm:cxn modelId="{670BD74A-D882-4620-B993-97E3A5CCE25C}" type="presOf" srcId="{B8AE46E9-3177-4508-9B47-13BD22F95A5E}" destId="{695308A1-7145-4E65-8BA5-78FF8E689433}" srcOrd="0" destOrd="0" presId="urn:microsoft.com/office/officeart/2005/8/layout/hierarchy3"/>
    <dgm:cxn modelId="{6E4C7F26-1B1A-4CA4-9F09-6E52FEBBF89D}" type="presOf" srcId="{4AB73624-2092-4C7B-B16B-9C628E0D953D}" destId="{C4870649-4CBF-4D70-909A-A1782ABA8F53}" srcOrd="0" destOrd="0" presId="urn:microsoft.com/office/officeart/2005/8/layout/hierarchy3"/>
    <dgm:cxn modelId="{6E091E47-E73E-4030-A3E9-576265EA86E4}" type="presOf" srcId="{B8AE46E9-3177-4508-9B47-13BD22F95A5E}" destId="{A0947081-88A5-44CF-A822-7E81EB6DAC8A}" srcOrd="1" destOrd="0" presId="urn:microsoft.com/office/officeart/2005/8/layout/hierarchy3"/>
    <dgm:cxn modelId="{2CBB6B68-48BB-457F-984D-E7152A76884B}" srcId="{4AB73624-2092-4C7B-B16B-9C628E0D953D}" destId="{B8AE46E9-3177-4508-9B47-13BD22F95A5E}" srcOrd="0" destOrd="0" parTransId="{77880FD5-0350-4BDF-8563-7489EF99E883}" sibTransId="{4AAC6BDF-B91A-47B6-8C88-6F45E8732B08}"/>
    <dgm:cxn modelId="{DBD5228F-7F25-45C9-95CE-A32CCA33CB85}" type="presOf" srcId="{9391F349-8531-4854-97E2-2564683EFFB6}" destId="{5E81F0AB-F8EE-40B4-9459-BB4085BBB34A}" srcOrd="0" destOrd="0" presId="urn:microsoft.com/office/officeart/2005/8/layout/hierarchy3"/>
    <dgm:cxn modelId="{A954E3AF-7F18-4B4E-9419-B17B5FDCAD89}" type="presOf" srcId="{4AD5B917-B7DA-4BB9-B2C1-B5A7B95DBE57}" destId="{6A602516-B94A-48D5-845C-908077DC8307}" srcOrd="1" destOrd="0" presId="urn:microsoft.com/office/officeart/2005/8/layout/hierarchy3"/>
    <dgm:cxn modelId="{81CBBA49-852E-4735-9C21-FEF256424596}" type="presOf" srcId="{22D13339-95B7-400D-98B5-99D01AE50F4B}" destId="{DC150FA6-D929-4384-B3B3-FA26DFE1AC82}" srcOrd="0" destOrd="0" presId="urn:microsoft.com/office/officeart/2005/8/layout/hierarchy3"/>
    <dgm:cxn modelId="{F38573E3-62AD-4882-B1E9-6D70DAB7C831}" type="presParOf" srcId="{C4870649-4CBF-4D70-909A-A1782ABA8F53}" destId="{028EE646-9D2F-4B0E-9936-98DE63D46826}" srcOrd="0" destOrd="0" presId="urn:microsoft.com/office/officeart/2005/8/layout/hierarchy3"/>
    <dgm:cxn modelId="{86E67BEF-2ADA-443B-8825-3FA90F4A40B6}" type="presParOf" srcId="{028EE646-9D2F-4B0E-9936-98DE63D46826}" destId="{61AF502C-04B9-427B-AB0F-22F414838A09}" srcOrd="0" destOrd="0" presId="urn:microsoft.com/office/officeart/2005/8/layout/hierarchy3"/>
    <dgm:cxn modelId="{038C2BB4-8445-47EA-8331-4CBD718C15F8}" type="presParOf" srcId="{61AF502C-04B9-427B-AB0F-22F414838A09}" destId="{695308A1-7145-4E65-8BA5-78FF8E689433}" srcOrd="0" destOrd="0" presId="urn:microsoft.com/office/officeart/2005/8/layout/hierarchy3"/>
    <dgm:cxn modelId="{0A924476-3878-4805-A6FF-4359C3FB3A17}" type="presParOf" srcId="{61AF502C-04B9-427B-AB0F-22F414838A09}" destId="{A0947081-88A5-44CF-A822-7E81EB6DAC8A}" srcOrd="1" destOrd="0" presId="urn:microsoft.com/office/officeart/2005/8/layout/hierarchy3"/>
    <dgm:cxn modelId="{CE9C9BD5-F5DC-4055-AA1E-9D7E2A120A54}" type="presParOf" srcId="{028EE646-9D2F-4B0E-9936-98DE63D46826}" destId="{E9793AF2-CD57-41B6-AE57-528B724FC2B7}" srcOrd="1" destOrd="0" presId="urn:microsoft.com/office/officeart/2005/8/layout/hierarchy3"/>
    <dgm:cxn modelId="{FB04397F-4CBA-4A1C-A470-1D034A26C62C}" type="presParOf" srcId="{E9793AF2-CD57-41B6-AE57-528B724FC2B7}" destId="{94067102-388E-4A8C-88C0-F39C727FEFE5}" srcOrd="0" destOrd="0" presId="urn:microsoft.com/office/officeart/2005/8/layout/hierarchy3"/>
    <dgm:cxn modelId="{C20E46E9-F80F-4CCB-A843-2411A5CF65E9}" type="presParOf" srcId="{E9793AF2-CD57-41B6-AE57-528B724FC2B7}" destId="{D288025E-F64B-4E1A-9D43-DC88EDCC80BB}" srcOrd="1" destOrd="0" presId="urn:microsoft.com/office/officeart/2005/8/layout/hierarchy3"/>
    <dgm:cxn modelId="{6D195001-8BAF-4038-8934-31CB0B1D3984}" type="presParOf" srcId="{E9793AF2-CD57-41B6-AE57-528B724FC2B7}" destId="{DC150FA6-D929-4384-B3B3-FA26DFE1AC82}" srcOrd="2" destOrd="0" presId="urn:microsoft.com/office/officeart/2005/8/layout/hierarchy3"/>
    <dgm:cxn modelId="{3EABF37D-A3D1-4A3E-8F17-FD24BD8BB6CE}" type="presParOf" srcId="{E9793AF2-CD57-41B6-AE57-528B724FC2B7}" destId="{5E81F0AB-F8EE-40B4-9459-BB4085BBB34A}" srcOrd="3" destOrd="0" presId="urn:microsoft.com/office/officeart/2005/8/layout/hierarchy3"/>
    <dgm:cxn modelId="{0FD82BC7-9B6B-4894-9267-EDCB9FA1B944}" type="presParOf" srcId="{C4870649-4CBF-4D70-909A-A1782ABA8F53}" destId="{A20DC941-89D4-43A0-AB27-46E99C23D7C4}" srcOrd="1" destOrd="0" presId="urn:microsoft.com/office/officeart/2005/8/layout/hierarchy3"/>
    <dgm:cxn modelId="{6B1A015E-A1D2-4CF1-BF67-DF2EAFBC07C7}" type="presParOf" srcId="{A20DC941-89D4-43A0-AB27-46E99C23D7C4}" destId="{A2A7F604-8DDA-4C4E-A88B-DF445D096EFC}" srcOrd="0" destOrd="0" presId="urn:microsoft.com/office/officeart/2005/8/layout/hierarchy3"/>
    <dgm:cxn modelId="{2F5B12F7-11D4-4A07-A343-79E0B8C67AE7}" type="presParOf" srcId="{A2A7F604-8DDA-4C4E-A88B-DF445D096EFC}" destId="{7A3F95E0-B005-42CA-A735-CE61556BC9C7}" srcOrd="0" destOrd="0" presId="urn:microsoft.com/office/officeart/2005/8/layout/hierarchy3"/>
    <dgm:cxn modelId="{EC58FEE9-2AB3-40B1-B7BA-DE3D6D560DF0}" type="presParOf" srcId="{A2A7F604-8DDA-4C4E-A88B-DF445D096EFC}" destId="{6DE7B8AA-165D-47F6-AFDD-39C009D5FD90}" srcOrd="1" destOrd="0" presId="urn:microsoft.com/office/officeart/2005/8/layout/hierarchy3"/>
    <dgm:cxn modelId="{E8561659-BB45-4313-B097-AFA4E16EBE11}" type="presParOf" srcId="{A20DC941-89D4-43A0-AB27-46E99C23D7C4}" destId="{23B3427F-1D48-429C-B8BC-D0B959E78D1C}" srcOrd="1" destOrd="0" presId="urn:microsoft.com/office/officeart/2005/8/layout/hierarchy3"/>
    <dgm:cxn modelId="{9270BE12-905B-4C34-ABF5-0BAFA828DB88}" type="presParOf" srcId="{C4870649-4CBF-4D70-909A-A1782ABA8F53}" destId="{BB2F0016-B4E7-4FEB-B4E6-8F493ADC63BE}" srcOrd="2" destOrd="0" presId="urn:microsoft.com/office/officeart/2005/8/layout/hierarchy3"/>
    <dgm:cxn modelId="{E9E2E30C-0E4C-42AF-97D4-D1504BE60E91}" type="presParOf" srcId="{BB2F0016-B4E7-4FEB-B4E6-8F493ADC63BE}" destId="{1883DAEE-9D35-478A-AF0D-3268B3D50E12}" srcOrd="0" destOrd="0" presId="urn:microsoft.com/office/officeart/2005/8/layout/hierarchy3"/>
    <dgm:cxn modelId="{F941A603-2324-410D-86BA-63E2122D9E37}" type="presParOf" srcId="{1883DAEE-9D35-478A-AF0D-3268B3D50E12}" destId="{43F2A66B-128F-4B9C-92C0-22D28D8B8A42}" srcOrd="0" destOrd="0" presId="urn:microsoft.com/office/officeart/2005/8/layout/hierarchy3"/>
    <dgm:cxn modelId="{2A8F9C79-1F94-45DA-BB9D-D540E4F3D0D1}" type="presParOf" srcId="{1883DAEE-9D35-478A-AF0D-3268B3D50E12}" destId="{6A602516-B94A-48D5-845C-908077DC8307}" srcOrd="1" destOrd="0" presId="urn:microsoft.com/office/officeart/2005/8/layout/hierarchy3"/>
    <dgm:cxn modelId="{4A1FDBE7-2CAD-4474-9505-CDF8BE6DA3B8}" type="presParOf" srcId="{BB2F0016-B4E7-4FEB-B4E6-8F493ADC63BE}" destId="{51313E58-E909-40CC-BA56-4E52FC8CC157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6B29A6-4A3A-4FCA-AC41-33BDC2E731F8}">
      <dsp:nvSpPr>
        <dsp:cNvPr id="0" name=""/>
        <dsp:cNvSpPr/>
      </dsp:nvSpPr>
      <dsp:spPr>
        <a:xfrm>
          <a:off x="2702749" y="0"/>
          <a:ext cx="3650774" cy="3650774"/>
        </a:xfrm>
        <a:prstGeom prst="triangl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BBE383-DFE3-4D45-9673-156E7C61F3D8}">
      <dsp:nvSpPr>
        <dsp:cNvPr id="0" name=""/>
        <dsp:cNvSpPr/>
      </dsp:nvSpPr>
      <dsp:spPr>
        <a:xfrm>
          <a:off x="3594926" y="334746"/>
          <a:ext cx="3612398" cy="648868"/>
        </a:xfrm>
        <a:prstGeom prst="round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rgbClr r="0" g="0" b="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600" kern="1200" dirty="0" smtClean="0"/>
            <a:t>Deterioro de la calidad de vida</a:t>
          </a:r>
          <a:endParaRPr lang="es-ES" sz="1600" kern="1200" dirty="0"/>
        </a:p>
      </dsp:txBody>
      <dsp:txXfrm>
        <a:off x="3626601" y="366421"/>
        <a:ext cx="3549048" cy="585518"/>
      </dsp:txXfrm>
    </dsp:sp>
    <dsp:sp modelId="{A66E3DCC-C7A0-474E-B8CD-C5F7C3AB8CD5}">
      <dsp:nvSpPr>
        <dsp:cNvPr id="0" name=""/>
        <dsp:cNvSpPr/>
      </dsp:nvSpPr>
      <dsp:spPr>
        <a:xfrm>
          <a:off x="3621575" y="1073426"/>
          <a:ext cx="3612398" cy="648868"/>
        </a:xfrm>
        <a:prstGeom prst="round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600" kern="1200" dirty="0" smtClean="0"/>
            <a:t>Incidencia en torno al 21%</a:t>
          </a:r>
          <a:endParaRPr lang="es-ES" sz="1600" kern="1200" dirty="0"/>
        </a:p>
      </dsp:txBody>
      <dsp:txXfrm>
        <a:off x="3653250" y="1105101"/>
        <a:ext cx="3549048" cy="585518"/>
      </dsp:txXfrm>
    </dsp:sp>
    <dsp:sp modelId="{654ACDB4-270A-4E78-BB55-C06C3F3AA304}">
      <dsp:nvSpPr>
        <dsp:cNvPr id="0" name=""/>
        <dsp:cNvSpPr/>
      </dsp:nvSpPr>
      <dsp:spPr>
        <a:xfrm>
          <a:off x="3626891" y="1831387"/>
          <a:ext cx="3612398" cy="648868"/>
        </a:xfrm>
        <a:prstGeom prst="round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600" kern="1200" dirty="0" smtClean="0"/>
            <a:t>1 de cada 8 mujeres pueden padecer cáncer de mama</a:t>
          </a:r>
          <a:endParaRPr lang="es-ES" sz="1600" kern="1200" dirty="0"/>
        </a:p>
      </dsp:txBody>
      <dsp:txXfrm>
        <a:off x="3658566" y="1863062"/>
        <a:ext cx="3549048" cy="585518"/>
      </dsp:txXfrm>
    </dsp:sp>
    <dsp:sp modelId="{C440A450-59E0-4E6B-9046-7F2E61FB5C48}">
      <dsp:nvSpPr>
        <dsp:cNvPr id="0" name=""/>
        <dsp:cNvSpPr/>
      </dsp:nvSpPr>
      <dsp:spPr>
        <a:xfrm>
          <a:off x="3643003" y="2585364"/>
          <a:ext cx="3612161" cy="648868"/>
        </a:xfrm>
        <a:prstGeom prst="round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600" kern="1200" dirty="0" smtClean="0"/>
            <a:t>1ª causa del linfedema secundario es la cirugía y/o radioterapia de cáncer de mama</a:t>
          </a:r>
          <a:endParaRPr lang="es-ES" sz="1600" kern="1200" dirty="0"/>
        </a:p>
      </dsp:txBody>
      <dsp:txXfrm>
        <a:off x="3674678" y="2617039"/>
        <a:ext cx="3548811" cy="58551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5308A1-7145-4E65-8BA5-78FF8E689433}">
      <dsp:nvSpPr>
        <dsp:cNvPr id="0" name=""/>
        <dsp:cNvSpPr/>
      </dsp:nvSpPr>
      <dsp:spPr>
        <a:xfrm>
          <a:off x="777" y="557434"/>
          <a:ext cx="1818459" cy="909229"/>
        </a:xfrm>
        <a:prstGeom prst="roundRect">
          <a:avLst>
            <a:gd name="adj" fmla="val 10000"/>
          </a:avLst>
        </a:prstGeom>
        <a:solidFill>
          <a:schemeClr val="bg2">
            <a:lumMod val="60000"/>
            <a:lumOff val="40000"/>
          </a:schemeClr>
        </a:solidFill>
        <a:ln w="25400" cap="flat" cmpd="sng" algn="ctr">
          <a:solidFill>
            <a:schemeClr val="accent1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400" kern="1200" dirty="0" smtClean="0"/>
            <a:t>Volumetría Directa</a:t>
          </a:r>
          <a:endParaRPr lang="es-ES" sz="2400" kern="1200" dirty="0"/>
        </a:p>
      </dsp:txBody>
      <dsp:txXfrm>
        <a:off x="27407" y="584064"/>
        <a:ext cx="1765199" cy="855969"/>
      </dsp:txXfrm>
    </dsp:sp>
    <dsp:sp modelId="{94067102-388E-4A8C-88C0-F39C727FEFE5}">
      <dsp:nvSpPr>
        <dsp:cNvPr id="0" name=""/>
        <dsp:cNvSpPr/>
      </dsp:nvSpPr>
      <dsp:spPr>
        <a:xfrm>
          <a:off x="182623" y="1466663"/>
          <a:ext cx="181845" cy="68192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81922"/>
              </a:lnTo>
              <a:lnTo>
                <a:pt x="181845" y="681922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288025E-F64B-4E1A-9D43-DC88EDCC80BB}">
      <dsp:nvSpPr>
        <dsp:cNvPr id="0" name=""/>
        <dsp:cNvSpPr/>
      </dsp:nvSpPr>
      <dsp:spPr>
        <a:xfrm>
          <a:off x="364468" y="1693971"/>
          <a:ext cx="1454767" cy="90922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700" kern="1200" dirty="0" smtClean="0"/>
            <a:t>Desplazamiento de agua</a:t>
          </a:r>
          <a:endParaRPr lang="es-ES" sz="1700" kern="1200" dirty="0"/>
        </a:p>
      </dsp:txBody>
      <dsp:txXfrm>
        <a:off x="391098" y="1720601"/>
        <a:ext cx="1401507" cy="855969"/>
      </dsp:txXfrm>
    </dsp:sp>
    <dsp:sp modelId="{DC150FA6-D929-4384-B3B3-FA26DFE1AC82}">
      <dsp:nvSpPr>
        <dsp:cNvPr id="0" name=""/>
        <dsp:cNvSpPr/>
      </dsp:nvSpPr>
      <dsp:spPr>
        <a:xfrm>
          <a:off x="182623" y="1466663"/>
          <a:ext cx="181845" cy="181845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18459"/>
              </a:lnTo>
              <a:lnTo>
                <a:pt x="181845" y="1818459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E81F0AB-F8EE-40B4-9459-BB4085BBB34A}">
      <dsp:nvSpPr>
        <dsp:cNvPr id="0" name=""/>
        <dsp:cNvSpPr/>
      </dsp:nvSpPr>
      <dsp:spPr>
        <a:xfrm>
          <a:off x="364468" y="2830508"/>
          <a:ext cx="1454767" cy="90922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700" kern="1200" dirty="0" smtClean="0"/>
            <a:t>Volumetría optoelectrónica</a:t>
          </a:r>
          <a:endParaRPr lang="es-ES" sz="1700" kern="1200" dirty="0"/>
        </a:p>
      </dsp:txBody>
      <dsp:txXfrm>
        <a:off x="391098" y="2857138"/>
        <a:ext cx="1401507" cy="855969"/>
      </dsp:txXfrm>
    </dsp:sp>
    <dsp:sp modelId="{7A3F95E0-B005-42CA-A735-CE61556BC9C7}">
      <dsp:nvSpPr>
        <dsp:cNvPr id="0" name=""/>
        <dsp:cNvSpPr/>
      </dsp:nvSpPr>
      <dsp:spPr>
        <a:xfrm>
          <a:off x="2273851" y="557434"/>
          <a:ext cx="1818459" cy="909229"/>
        </a:xfrm>
        <a:prstGeom prst="roundRect">
          <a:avLst>
            <a:gd name="adj" fmla="val 10000"/>
          </a:avLst>
        </a:prstGeom>
        <a:solidFill>
          <a:schemeClr val="bg2">
            <a:lumMod val="60000"/>
            <a:lumOff val="40000"/>
          </a:schemeClr>
        </a:solidFill>
        <a:ln w="25400" cap="flat" cmpd="sng" algn="ctr">
          <a:solidFill>
            <a:schemeClr val="accent1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400" kern="1200" dirty="0" err="1" smtClean="0"/>
            <a:t>Bioimpedancia</a:t>
          </a:r>
          <a:endParaRPr lang="es-ES" sz="2400" kern="1200" dirty="0"/>
        </a:p>
      </dsp:txBody>
      <dsp:txXfrm>
        <a:off x="2300481" y="584064"/>
        <a:ext cx="1765199" cy="855969"/>
      </dsp:txXfrm>
    </dsp:sp>
    <dsp:sp modelId="{43F2A66B-128F-4B9C-92C0-22D28D8B8A42}">
      <dsp:nvSpPr>
        <dsp:cNvPr id="0" name=""/>
        <dsp:cNvSpPr/>
      </dsp:nvSpPr>
      <dsp:spPr>
        <a:xfrm>
          <a:off x="4546925" y="557434"/>
          <a:ext cx="1818459" cy="909229"/>
        </a:xfrm>
        <a:prstGeom prst="roundRect">
          <a:avLst>
            <a:gd name="adj" fmla="val 10000"/>
          </a:avLst>
        </a:prstGeom>
        <a:solidFill>
          <a:schemeClr val="bg2">
            <a:lumMod val="60000"/>
            <a:lumOff val="40000"/>
          </a:schemeClr>
        </a:solidFill>
        <a:ln w="25400" cap="flat" cmpd="sng" algn="ctr">
          <a:solidFill>
            <a:schemeClr val="accent1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400" kern="1200" dirty="0" smtClean="0"/>
            <a:t>Tonometría</a:t>
          </a:r>
          <a:endParaRPr lang="es-ES" sz="2400" kern="1200" dirty="0"/>
        </a:p>
      </dsp:txBody>
      <dsp:txXfrm>
        <a:off x="4573555" y="584064"/>
        <a:ext cx="1765199" cy="85596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2">
  <dgm:title val=""/>
  <dgm:desc val=""/>
  <dgm:catLst>
    <dgm:cat type="pyramid" pri="3000"/>
    <dgm:cat type="list" pri="21000"/>
    <dgm:cat type="convert" pri="1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alg type="composite"/>
    <dgm:shape xmlns:r="http://schemas.openxmlformats.org/officeDocument/2006/relationships" r:blip="">
      <dgm:adjLst/>
    </dgm:shape>
    <dgm:presOf/>
    <dgm:varLst>
      <dgm:dir/>
      <dgm:resizeHandles/>
    </dgm:varLst>
    <dgm:choose name="Name0">
      <dgm:if name="Name1" func="var" arg="dir" op="equ" val="norm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l" for="ch" forName="theList" refType="w" refFor="ch" refForName="pyramid" fact="0.5"/>
          <dgm:constr type="h" for="des" forName="aSpace" refType="h" fact="0.1"/>
        </dgm:constrLst>
      </dgm:if>
      <dgm:else name="Name2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r" for="ch" forName="theList" refType="w" refFor="ch" refForName="pyramid" fact="0.5"/>
          <dgm:constr type="h" for="des" forName="aSpace" refType="h" fact="0.1"/>
        </dgm:constrLst>
      </dgm:else>
    </dgm:choose>
    <dgm:ruleLst/>
    <dgm:choose name="Name3">
      <dgm:if name="Name4" axis="ch" ptType="node" func="cnt" op="gte" val="1">
        <dgm:layoutNode name="pyramid" styleLbl="node1">
          <dgm:alg type="sp"/>
          <dgm:shape xmlns:r="http://schemas.openxmlformats.org/officeDocument/2006/relationships" type="triangle" r:blip="">
            <dgm:adjLst/>
          </dgm:shape>
          <dgm:presOf/>
          <dgm:constrLst/>
          <dgm:ruleLst/>
        </dgm:layoutNode>
        <dgm:layoutNode name="theLis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aNode" refType="w"/>
            <dgm:constr type="h" for="ch" forName="aNode" refType="h"/>
            <dgm:constr type="primFontSz" for="ch" ptType="node" op="equ"/>
          </dgm:constrLst>
          <dgm:ruleLst/>
          <dgm:forEach name="aNodeForEach" axis="ch" ptType="node">
            <dgm:layoutNode name="aNode" styleLbl="fgAcc1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layoutNode name="a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layoutNode>
      </dgm:if>
      <dgm:else name="Name5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373EF2-CF94-49C5-9A50-54290491F1DC}" type="datetimeFigureOut">
              <a:rPr lang="es-ES" smtClean="0"/>
              <a:t>10/04/2019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02F2E2-705E-4D69-9088-127C798AFB8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561375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Bueno días, soy </a:t>
            </a:r>
            <a:r>
              <a:rPr lang="es-ES" sz="12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Berta</a:t>
            </a:r>
            <a:r>
              <a:rPr lang="es-ES" sz="120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Remírez </a:t>
            </a:r>
            <a:r>
              <a:rPr lang="es-ES" sz="12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 </a:t>
            </a:r>
            <a:r>
              <a:rPr lang="es-E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voy a proceder a </a:t>
            </a:r>
            <a:r>
              <a:rPr lang="es-ES" dirty="0"/>
              <a:t>defender </a:t>
            </a:r>
            <a:r>
              <a:rPr lang="es-E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mi Trabajo Fin de Máster que consiste en el desarrollo de un </a:t>
            </a:r>
            <a:r>
              <a:rPr lang="es-ES" sz="12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sistema</a:t>
            </a:r>
            <a:r>
              <a:rPr lang="es-ES" sz="120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 medida del volumen del brazo mediante sensor de infrarrojos</a:t>
            </a:r>
            <a:r>
              <a:rPr lang="es-ES" sz="12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Shape 87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s-E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551565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El guión de la presentación es el siguiente.</a:t>
            </a:r>
            <a:endParaRPr/>
          </a:p>
        </p:txBody>
      </p:sp>
      <p:sp>
        <p:nvSpPr>
          <p:cNvPr id="102" name="Shape 10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726522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El guión de la presentación es el siguiente.</a:t>
            </a:r>
            <a:endParaRPr/>
          </a:p>
        </p:txBody>
      </p:sp>
      <p:sp>
        <p:nvSpPr>
          <p:cNvPr id="102" name="Shape 10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098477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El guión de la presentación es el siguiente.</a:t>
            </a:r>
            <a:endParaRPr/>
          </a:p>
        </p:txBody>
      </p:sp>
      <p:sp>
        <p:nvSpPr>
          <p:cNvPr id="102" name="Shape 10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679531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s-E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El método que usa Kinect V2 para calcular la imagen se basa en el principio Time of Flight. La tecnología </a:t>
            </a:r>
            <a:r>
              <a:rPr lang="es-E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ToF</a:t>
            </a:r>
            <a:r>
              <a:rPr lang="es-E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se basa en el tiempo que la luz emitida requiere para viajar a un objeto y regresar al </a:t>
            </a:r>
            <a:r>
              <a:rPr lang="es-E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array</a:t>
            </a:r>
            <a:r>
              <a:rPr lang="es-E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de sensores [13]. El transmisor envía luz infrarroja que incide en un objeto a una distancia d, esta luz es reflejada y viaja la misma distancia d y alcanza el receptor, que se encuentra al lado del transmisor, en un tiempo t</a:t>
            </a:r>
            <a:endParaRPr dirty="0"/>
          </a:p>
        </p:txBody>
      </p:sp>
      <p:sp>
        <p:nvSpPr>
          <p:cNvPr id="102" name="Shape 10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848008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El guión de la presentación es el siguiente.</a:t>
            </a:r>
            <a:endParaRPr/>
          </a:p>
        </p:txBody>
      </p:sp>
      <p:sp>
        <p:nvSpPr>
          <p:cNvPr id="102" name="Shape 10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122902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El guión de la presentación es el siguiente.</a:t>
            </a:r>
            <a:endParaRPr/>
          </a:p>
        </p:txBody>
      </p:sp>
      <p:sp>
        <p:nvSpPr>
          <p:cNvPr id="102" name="Shape 10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967248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El guión de la presentación es el siguiente.</a:t>
            </a:r>
            <a:endParaRPr/>
          </a:p>
        </p:txBody>
      </p:sp>
      <p:sp>
        <p:nvSpPr>
          <p:cNvPr id="102" name="Shape 10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253430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El guión de la presentación es el siguiente.</a:t>
            </a:r>
            <a:endParaRPr/>
          </a:p>
        </p:txBody>
      </p:sp>
      <p:sp>
        <p:nvSpPr>
          <p:cNvPr id="102" name="Shape 10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946985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El guión de la presentación es el siguiente.</a:t>
            </a:r>
            <a:endParaRPr/>
          </a:p>
        </p:txBody>
      </p:sp>
      <p:sp>
        <p:nvSpPr>
          <p:cNvPr id="102" name="Shape 10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198015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El guión de la presentación es el siguiente.</a:t>
            </a:r>
            <a:endParaRPr/>
          </a:p>
        </p:txBody>
      </p:sp>
      <p:sp>
        <p:nvSpPr>
          <p:cNvPr id="102" name="Shape 10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400436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El guión de la presentación es el siguiente.</a:t>
            </a:r>
            <a:endParaRPr/>
          </a:p>
        </p:txBody>
      </p:sp>
      <p:sp>
        <p:nvSpPr>
          <p:cNvPr id="102" name="Shape 10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5458922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s-E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Cuando incidía luz directa sobre el sensor de infrarrojos en el proceso de digitalización, la reconstrucción del objeto 3D no era la correcta ya que aparecían malformaciones.</a:t>
            </a:r>
            <a:endParaRPr dirty="0"/>
          </a:p>
        </p:txBody>
      </p:sp>
      <p:sp>
        <p:nvSpPr>
          <p:cNvPr id="102" name="Shape 10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9476562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smtClean="0"/>
              <a:t>Nivel de significación</a:t>
            </a:r>
            <a:r>
              <a:rPr lang="es-ES" baseline="0" dirty="0" smtClean="0"/>
              <a:t> del 5%</a:t>
            </a:r>
            <a:endParaRPr dirty="0"/>
          </a:p>
        </p:txBody>
      </p:sp>
      <p:sp>
        <p:nvSpPr>
          <p:cNvPr id="102" name="Shape 10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2192870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El guión de la presentación es el siguiente.</a:t>
            </a:r>
            <a:endParaRPr/>
          </a:p>
        </p:txBody>
      </p:sp>
      <p:sp>
        <p:nvSpPr>
          <p:cNvPr id="102" name="Shape 10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0215557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s-E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Al realizar el test estadístico se obtuvo un p-valor de 0.8653. Este resultado da la información de que no tenemos evidencias para poder rechazar la hipótesis nula y se concluye que no hay diferencias significativas entre ambos métodos. Por lo tanto, el método propuesto en este Trabajo de Fin de Máster queda validado.</a:t>
            </a:r>
            <a:endParaRPr dirty="0"/>
          </a:p>
        </p:txBody>
      </p:sp>
      <p:sp>
        <p:nvSpPr>
          <p:cNvPr id="102" name="Shape 10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0775062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El guión de la presentación es el siguiente.</a:t>
            </a:r>
            <a:endParaRPr/>
          </a:p>
        </p:txBody>
      </p:sp>
      <p:sp>
        <p:nvSpPr>
          <p:cNvPr id="102" name="Shape 10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2018815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El guión de la presentación es el siguiente.</a:t>
            </a:r>
            <a:endParaRPr/>
          </a:p>
        </p:txBody>
      </p:sp>
      <p:sp>
        <p:nvSpPr>
          <p:cNvPr id="102" name="Shape 10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1442372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El guión de la presentación es el siguiente.</a:t>
            </a:r>
            <a:endParaRPr/>
          </a:p>
        </p:txBody>
      </p:sp>
      <p:sp>
        <p:nvSpPr>
          <p:cNvPr id="102" name="Shape 10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0756122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El guión de la presentación es el siguiente.</a:t>
            </a:r>
            <a:endParaRPr/>
          </a:p>
        </p:txBody>
      </p:sp>
      <p:sp>
        <p:nvSpPr>
          <p:cNvPr id="102" name="Shape 10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2101213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El guión de la presentación es el siguiente.</a:t>
            </a:r>
            <a:endParaRPr/>
          </a:p>
        </p:txBody>
      </p:sp>
      <p:sp>
        <p:nvSpPr>
          <p:cNvPr id="102" name="Shape 10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8301129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Shape 7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6" name="Shape 79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071166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El guión de la presentación es el siguiente.</a:t>
            </a:r>
            <a:endParaRPr/>
          </a:p>
        </p:txBody>
      </p:sp>
      <p:sp>
        <p:nvSpPr>
          <p:cNvPr id="102" name="Shape 10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193410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El guión de la presentación es el siguiente.</a:t>
            </a:r>
            <a:endParaRPr/>
          </a:p>
        </p:txBody>
      </p:sp>
      <p:sp>
        <p:nvSpPr>
          <p:cNvPr id="102" name="Shape 10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919256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El guión de la presentación es el siguiente.</a:t>
            </a:r>
            <a:endParaRPr/>
          </a:p>
        </p:txBody>
      </p:sp>
      <p:sp>
        <p:nvSpPr>
          <p:cNvPr id="102" name="Shape 10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223051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El guión de la presentación es el siguiente.</a:t>
            </a:r>
            <a:endParaRPr/>
          </a:p>
        </p:txBody>
      </p:sp>
      <p:sp>
        <p:nvSpPr>
          <p:cNvPr id="102" name="Shape 10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458282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El guión de la presentación es el siguiente.</a:t>
            </a:r>
            <a:endParaRPr/>
          </a:p>
        </p:txBody>
      </p:sp>
      <p:sp>
        <p:nvSpPr>
          <p:cNvPr id="102" name="Shape 10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054202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El guión de la presentación es el siguiente.</a:t>
            </a:r>
            <a:endParaRPr/>
          </a:p>
        </p:txBody>
      </p:sp>
      <p:sp>
        <p:nvSpPr>
          <p:cNvPr id="102" name="Shape 10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580349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El guión de la presentación es el siguiente.</a:t>
            </a:r>
            <a:endParaRPr/>
          </a:p>
        </p:txBody>
      </p:sp>
      <p:sp>
        <p:nvSpPr>
          <p:cNvPr id="102" name="Shape 10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423278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 type="title">
  <p:cSld name="Diapositiva de título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>
            <a:spLocks noGrp="1"/>
          </p:cNvSpPr>
          <p:nvPr>
            <p:ph type="ctrTitle"/>
          </p:nvPr>
        </p:nvSpPr>
        <p:spPr>
          <a:xfrm>
            <a:off x="685800" y="2130429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ctr" rtl="0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189" marR="0" lvl="1" indent="0" algn="ctr" rtl="0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377" marR="0" lvl="2" indent="0" algn="ctr" rtl="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566" marR="0" lvl="3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754" marR="0" lvl="4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5943" marR="0" lvl="5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131" marR="0" lvl="6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320" marR="0" lvl="7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509" marR="0" lvl="8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dt" idx="10"/>
          </p:nvPr>
        </p:nvSpPr>
        <p:spPr>
          <a:xfrm>
            <a:off x="457200" y="6356354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189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377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566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754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5943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131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32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509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ftr" idx="11"/>
          </p:nvPr>
        </p:nvSpPr>
        <p:spPr>
          <a:xfrm>
            <a:off x="3124200" y="6356354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189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377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566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754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5943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131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32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509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sldNum" idx="12"/>
          </p:nvPr>
        </p:nvSpPr>
        <p:spPr>
          <a:xfrm>
            <a:off x="6553200" y="6356354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222161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 objetos" type="twoObj">
  <p:cSld name="Dos objeto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457200" y="1600204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189" marR="0" lvl="0" indent="-40639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377" marR="0" lvl="1" indent="-38099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566" marR="0" lvl="2" indent="-355591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754" marR="0" lvl="3" indent="-342891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5943" marR="0" lvl="4" indent="-342891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131" marR="0" lvl="5" indent="-342891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320" marR="0" lvl="6" indent="-342891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509" marR="0" lvl="7" indent="-342891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697" marR="0" lvl="8" indent="-342891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body" idx="2"/>
          </p:nvPr>
        </p:nvSpPr>
        <p:spPr>
          <a:xfrm>
            <a:off x="4648200" y="1600204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189" marR="0" lvl="0" indent="-40639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377" marR="0" lvl="1" indent="-38099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566" marR="0" lvl="2" indent="-355591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754" marR="0" lvl="3" indent="-342891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5943" marR="0" lvl="4" indent="-342891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131" marR="0" lvl="5" indent="-342891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320" marR="0" lvl="6" indent="-342891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509" marR="0" lvl="7" indent="-342891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697" marR="0" lvl="8" indent="-342891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dt" idx="10"/>
          </p:nvPr>
        </p:nvSpPr>
        <p:spPr>
          <a:xfrm>
            <a:off x="457200" y="6356354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189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377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566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754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5943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131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32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509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ftr" idx="11"/>
          </p:nvPr>
        </p:nvSpPr>
        <p:spPr>
          <a:xfrm>
            <a:off x="3124200" y="6356354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189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377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566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754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5943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131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32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509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sldNum" idx="12"/>
          </p:nvPr>
        </p:nvSpPr>
        <p:spPr>
          <a:xfrm>
            <a:off x="6553200" y="6356354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879197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ción" type="twoTxTwoObj">
  <p:cSld name="Comparació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189" marR="0" lvl="0" indent="-228594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377" marR="0" lvl="1" indent="-22859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566" marR="0" lvl="2" indent="-228594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754" marR="0" lvl="3" indent="-228594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5943" marR="0" lvl="4" indent="-228594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131" marR="0" lvl="5" indent="-228594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320" marR="0" lvl="6" indent="-228594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509" marR="0" lvl="7" indent="-228594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697" marR="0" lvl="8" indent="-228594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189" marR="0" lvl="0" indent="-38099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377" marR="0" lvl="1" indent="-355591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566" marR="0" lvl="2" indent="-342891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754" marR="0" lvl="3" indent="-330192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5943" marR="0" lvl="4" indent="-330192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131" marR="0" lvl="5" indent="-330192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320" marR="0" lvl="6" indent="-330192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509" marR="0" lvl="7" indent="-330192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697" marR="0" lvl="8" indent="-330192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body" idx="3"/>
          </p:nvPr>
        </p:nvSpPr>
        <p:spPr>
          <a:xfrm>
            <a:off x="4645027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189" marR="0" lvl="0" indent="-228594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377" marR="0" lvl="1" indent="-22859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566" marR="0" lvl="2" indent="-228594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754" marR="0" lvl="3" indent="-228594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5943" marR="0" lvl="4" indent="-228594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131" marR="0" lvl="5" indent="-228594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320" marR="0" lvl="6" indent="-228594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509" marR="0" lvl="7" indent="-228594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697" marR="0" lvl="8" indent="-228594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body" idx="4"/>
          </p:nvPr>
        </p:nvSpPr>
        <p:spPr>
          <a:xfrm>
            <a:off x="4645027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189" marR="0" lvl="0" indent="-38099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377" marR="0" lvl="1" indent="-355591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566" marR="0" lvl="2" indent="-342891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754" marR="0" lvl="3" indent="-330192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5943" marR="0" lvl="4" indent="-330192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131" marR="0" lvl="5" indent="-330192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320" marR="0" lvl="6" indent="-330192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509" marR="0" lvl="7" indent="-330192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697" marR="0" lvl="8" indent="-330192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dt" idx="10"/>
          </p:nvPr>
        </p:nvSpPr>
        <p:spPr>
          <a:xfrm>
            <a:off x="457200" y="6356354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189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377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566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754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5943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131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32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509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ftr" idx="11"/>
          </p:nvPr>
        </p:nvSpPr>
        <p:spPr>
          <a:xfrm>
            <a:off x="3124200" y="6356354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189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377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566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754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5943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131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32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509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sldNum" idx="12"/>
          </p:nvPr>
        </p:nvSpPr>
        <p:spPr>
          <a:xfrm>
            <a:off x="6553200" y="6356354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95078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ólo el título" type="titleOnly">
  <p:cSld name="Sólo el título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dt" idx="10"/>
          </p:nvPr>
        </p:nvSpPr>
        <p:spPr>
          <a:xfrm>
            <a:off x="457200" y="6356354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189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377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566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754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5943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131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32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509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ftr" idx="11"/>
          </p:nvPr>
        </p:nvSpPr>
        <p:spPr>
          <a:xfrm>
            <a:off x="3124200" y="6356354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189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377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566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754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5943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131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32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509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sldNum" idx="12"/>
          </p:nvPr>
        </p:nvSpPr>
        <p:spPr>
          <a:xfrm>
            <a:off x="6553200" y="6356354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192648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 type="blank">
  <p:cSld name="En blanco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dt" idx="10"/>
          </p:nvPr>
        </p:nvSpPr>
        <p:spPr>
          <a:xfrm>
            <a:off x="457200" y="6356354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189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377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566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754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5943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131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32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509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ftr" idx="11"/>
          </p:nvPr>
        </p:nvSpPr>
        <p:spPr>
          <a:xfrm>
            <a:off x="3124200" y="6356354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189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377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566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754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5943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131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32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509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sldNum" idx="12"/>
          </p:nvPr>
        </p:nvSpPr>
        <p:spPr>
          <a:xfrm>
            <a:off x="6553200" y="6356354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234874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ido con título" type="objTx">
  <p:cSld name="Contenido con título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body" idx="1"/>
          </p:nvPr>
        </p:nvSpPr>
        <p:spPr>
          <a:xfrm>
            <a:off x="3575050" y="273054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189" marR="0" lvl="0" indent="-431789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377" marR="0" lvl="1" indent="-40639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566" marR="0" lvl="2" indent="-38099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754" marR="0" lvl="3" indent="-355591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5943" marR="0" lvl="4" indent="-355591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131" marR="0" lvl="5" indent="-355591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320" marR="0" lvl="6" indent="-355591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509" marR="0" lvl="7" indent="-355591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697" marR="0" lvl="8" indent="-355591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body" idx="2"/>
          </p:nvPr>
        </p:nvSpPr>
        <p:spPr>
          <a:xfrm>
            <a:off x="457202" y="1435103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189" marR="0" lvl="0" indent="-228594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377" marR="0" lvl="1" indent="-228594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566" marR="0" lvl="2" indent="-228594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754" marR="0" lvl="3" indent="-228594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5943" marR="0" lvl="4" indent="-228594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131" marR="0" lvl="5" indent="-228594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320" marR="0" lvl="6" indent="-228594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509" marR="0" lvl="7" indent="-228594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697" marR="0" lvl="8" indent="-228594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dt" idx="10"/>
          </p:nvPr>
        </p:nvSpPr>
        <p:spPr>
          <a:xfrm>
            <a:off x="457200" y="6356354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189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377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566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754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5943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131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32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509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ftr" idx="11"/>
          </p:nvPr>
        </p:nvSpPr>
        <p:spPr>
          <a:xfrm>
            <a:off x="3124200" y="6356354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189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377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566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754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5943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131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32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509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sldNum" idx="12"/>
          </p:nvPr>
        </p:nvSpPr>
        <p:spPr>
          <a:xfrm>
            <a:off x="6553200" y="6356354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311268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con título" type="picTx">
  <p:cSld name="Imagen con título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7" name="Shape 67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189" marR="0" lvl="1" indent="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377" marR="0" lvl="2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566" marR="0" lvl="3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754" marR="0" lvl="4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5943" marR="0" lvl="5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131" marR="0" lvl="6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320" marR="0" lvl="7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509" marR="0" lvl="8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189" marR="0" lvl="0" indent="-228594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377" marR="0" lvl="1" indent="-228594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566" marR="0" lvl="2" indent="-228594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754" marR="0" lvl="3" indent="-228594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5943" marR="0" lvl="4" indent="-228594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131" marR="0" lvl="5" indent="-228594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320" marR="0" lvl="6" indent="-228594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509" marR="0" lvl="7" indent="-228594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697" marR="0" lvl="8" indent="-228594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dt" idx="10"/>
          </p:nvPr>
        </p:nvSpPr>
        <p:spPr>
          <a:xfrm>
            <a:off x="457200" y="6356354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189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377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566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754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5943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131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32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509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ftr" idx="11"/>
          </p:nvPr>
        </p:nvSpPr>
        <p:spPr>
          <a:xfrm>
            <a:off x="3124200" y="6356354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189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377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566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754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5943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131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32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509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sldNum" idx="12"/>
          </p:nvPr>
        </p:nvSpPr>
        <p:spPr>
          <a:xfrm>
            <a:off x="6553200" y="6356354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884155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texto vertical" type="vertTx">
  <p:cSld name="Título y texto vertical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 rot="5400000">
            <a:off x="2309020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189" marR="0" lvl="0" indent="-431789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377" marR="0" lvl="1" indent="-40639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566" marR="0" lvl="2" indent="-38099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754" marR="0" lvl="3" indent="-355591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5943" marR="0" lvl="4" indent="-355591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131" marR="0" lvl="5" indent="-355591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320" marR="0" lvl="6" indent="-355591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509" marR="0" lvl="7" indent="-355591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697" marR="0" lvl="8" indent="-355591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dt" idx="10"/>
          </p:nvPr>
        </p:nvSpPr>
        <p:spPr>
          <a:xfrm>
            <a:off x="457200" y="6356354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189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377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566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754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5943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131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32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509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ftr" idx="11"/>
          </p:nvPr>
        </p:nvSpPr>
        <p:spPr>
          <a:xfrm>
            <a:off x="3124200" y="6356354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189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377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566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754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5943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131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32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509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sldNum" idx="12"/>
          </p:nvPr>
        </p:nvSpPr>
        <p:spPr>
          <a:xfrm>
            <a:off x="6553200" y="6356354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398894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vertical y texto" type="vertTitleAndTx">
  <p:cSld name="Título vertical y texto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>
            <a:spLocks noGrp="1"/>
          </p:cNvSpPr>
          <p:nvPr>
            <p:ph type="title"/>
          </p:nvPr>
        </p:nvSpPr>
        <p:spPr>
          <a:xfrm rot="5400000">
            <a:off x="4732339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body" idx="1"/>
          </p:nvPr>
        </p:nvSpPr>
        <p:spPr>
          <a:xfrm rot="5400000">
            <a:off x="541340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189" marR="0" lvl="0" indent="-431789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377" marR="0" lvl="1" indent="-40639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566" marR="0" lvl="2" indent="-38099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754" marR="0" lvl="3" indent="-355591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5943" marR="0" lvl="4" indent="-355591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131" marR="0" lvl="5" indent="-355591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320" marR="0" lvl="6" indent="-355591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509" marR="0" lvl="7" indent="-355591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697" marR="0" lvl="8" indent="-355591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1" name="Shape 81"/>
          <p:cNvSpPr txBox="1">
            <a:spLocks noGrp="1"/>
          </p:cNvSpPr>
          <p:nvPr>
            <p:ph type="dt" idx="10"/>
          </p:nvPr>
        </p:nvSpPr>
        <p:spPr>
          <a:xfrm>
            <a:off x="457200" y="6356354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189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377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566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754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5943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131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32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509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2" name="Shape 82"/>
          <p:cNvSpPr txBox="1">
            <a:spLocks noGrp="1"/>
          </p:cNvSpPr>
          <p:nvPr>
            <p:ph type="ftr" idx="11"/>
          </p:nvPr>
        </p:nvSpPr>
        <p:spPr>
          <a:xfrm>
            <a:off x="3124200" y="6356354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189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377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566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754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5943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131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32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509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3" name="Shape 83"/>
          <p:cNvSpPr txBox="1">
            <a:spLocks noGrp="1"/>
          </p:cNvSpPr>
          <p:nvPr>
            <p:ph type="sldNum" idx="12"/>
          </p:nvPr>
        </p:nvSpPr>
        <p:spPr>
          <a:xfrm>
            <a:off x="6553200" y="6356354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084190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body" idx="1"/>
          </p:nvPr>
        </p:nvSpPr>
        <p:spPr>
          <a:xfrm>
            <a:off x="457200" y="1600204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dt" idx="10"/>
          </p:nvPr>
        </p:nvSpPr>
        <p:spPr>
          <a:xfrm>
            <a:off x="457200" y="6356354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189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377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566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754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5943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131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32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509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ftr" idx="11"/>
          </p:nvPr>
        </p:nvSpPr>
        <p:spPr>
          <a:xfrm>
            <a:off x="3124200" y="6356354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189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377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566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754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5943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131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32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509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ldNum" idx="12"/>
          </p:nvPr>
        </p:nvSpPr>
        <p:spPr>
          <a:xfrm>
            <a:off x="6553200" y="6356354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56706785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JPG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jpe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6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8.jp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9.pn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20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22.JPG"/><Relationship Id="rId4" Type="http://schemas.openxmlformats.org/officeDocument/2006/relationships/image" Target="../media/image21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JPG"/><Relationship Id="rId4" Type="http://schemas.openxmlformats.org/officeDocument/2006/relationships/image" Target="../media/image23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27.JPG"/><Relationship Id="rId4" Type="http://schemas.openxmlformats.org/officeDocument/2006/relationships/image" Target="../media/image26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JPG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32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5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image" Target="../media/image1.png"/><Relationship Id="rId7" Type="http://schemas.openxmlformats.org/officeDocument/2006/relationships/diagramQuickStyle" Target="../diagrams/quickStyle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4" Type="http://schemas.openxmlformats.org/officeDocument/2006/relationships/image" Target="../media/image2.png"/><Relationship Id="rId9" Type="http://schemas.microsoft.com/office/2007/relationships/diagramDrawing" Target="../diagrams/drawing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 txBox="1"/>
          <p:nvPr/>
        </p:nvSpPr>
        <p:spPr>
          <a:xfrm>
            <a:off x="0" y="2"/>
            <a:ext cx="9144000" cy="1045083"/>
          </a:xfrm>
          <a:prstGeom prst="rect">
            <a:avLst/>
          </a:prstGeom>
          <a:solidFill>
            <a:srgbClr val="092B5E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000000"/>
              </a:buClr>
            </a:pPr>
            <a:endParaRPr kern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Shape 90"/>
          <p:cNvSpPr txBox="1"/>
          <p:nvPr/>
        </p:nvSpPr>
        <p:spPr>
          <a:xfrm>
            <a:off x="0" y="6511971"/>
            <a:ext cx="9144000" cy="369332"/>
          </a:xfrm>
          <a:prstGeom prst="rect">
            <a:avLst/>
          </a:prstGeom>
          <a:solidFill>
            <a:srgbClr val="092B5E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000000"/>
              </a:buClr>
            </a:pPr>
            <a:endParaRPr kern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Shape 91"/>
          <p:cNvSpPr txBox="1"/>
          <p:nvPr/>
        </p:nvSpPr>
        <p:spPr>
          <a:xfrm>
            <a:off x="4614240" y="1735982"/>
            <a:ext cx="18466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000000"/>
              </a:buClr>
            </a:pPr>
            <a:endParaRPr kern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Shape 92"/>
          <p:cNvSpPr txBox="1"/>
          <p:nvPr/>
        </p:nvSpPr>
        <p:spPr>
          <a:xfrm>
            <a:off x="3011143" y="209951"/>
            <a:ext cx="3206199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>
              <a:buClr>
                <a:srgbClr val="000000"/>
              </a:buClr>
            </a:pPr>
            <a:r>
              <a:rPr lang="es-ES" sz="2800" b="1" kern="0" dirty="0">
                <a:solidFill>
                  <a:srgbClr val="FFFFFF"/>
                </a:solidFill>
                <a:latin typeface="Arial Narrow"/>
                <a:ea typeface="Arial Narrow"/>
                <a:cs typeface="Arial Narrow"/>
                <a:sym typeface="Arial Narrow"/>
              </a:rPr>
              <a:t>Trabajo Fin de Máster</a:t>
            </a:r>
            <a:endParaRPr sz="2800" b="1" kern="0" dirty="0">
              <a:solidFill>
                <a:srgbClr val="FFFFFF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93" name="Shape 93"/>
          <p:cNvSpPr txBox="1"/>
          <p:nvPr/>
        </p:nvSpPr>
        <p:spPr>
          <a:xfrm>
            <a:off x="0" y="1688483"/>
            <a:ext cx="9144000" cy="1877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>
              <a:buClr>
                <a:srgbClr val="000000"/>
              </a:buClr>
            </a:pPr>
            <a:r>
              <a:rPr lang="es-ES" sz="2900" b="1" kern="0" dirty="0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rPr>
              <a:t>Reconstrucción 3D mediante sensor de infrarrojos para la medición del volumen del brazo en pacientes con linfedema.</a:t>
            </a:r>
            <a:endParaRPr sz="2900" b="1" kern="0" dirty="0">
              <a:solidFill>
                <a:srgbClr val="000000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94" name="Shape 94"/>
          <p:cNvSpPr txBox="1"/>
          <p:nvPr/>
        </p:nvSpPr>
        <p:spPr>
          <a:xfrm>
            <a:off x="1374776" y="4197438"/>
            <a:ext cx="6394451" cy="782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>
              <a:lnSpc>
                <a:spcPct val="70000"/>
              </a:lnSpc>
              <a:buClr>
                <a:srgbClr val="000000"/>
              </a:buClr>
            </a:pPr>
            <a:r>
              <a:rPr lang="es-ES" sz="2300" b="1" kern="0" dirty="0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rPr>
              <a:t>Realizado por: </a:t>
            </a:r>
            <a:r>
              <a:rPr lang="es-ES" sz="2300" b="1" kern="0" dirty="0" smtClean="0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rPr>
              <a:t>Berta Remírez Moreno</a:t>
            </a:r>
            <a:endParaRPr sz="2300" b="1" kern="0" dirty="0">
              <a:solidFill>
                <a:srgbClr val="000000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algn="ctr">
              <a:lnSpc>
                <a:spcPct val="70000"/>
              </a:lnSpc>
              <a:spcBef>
                <a:spcPts val="1151"/>
              </a:spcBef>
              <a:buClr>
                <a:srgbClr val="000000"/>
              </a:buClr>
            </a:pPr>
            <a:r>
              <a:rPr lang="es-ES" sz="2300" b="1" kern="0" dirty="0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rPr>
              <a:t>Dirigido por: Alicia Martínez Ramírez</a:t>
            </a:r>
            <a:endParaRPr sz="2300" b="1" kern="0" dirty="0">
              <a:solidFill>
                <a:srgbClr val="000000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95" name="Shape 95"/>
          <p:cNvSpPr txBox="1"/>
          <p:nvPr/>
        </p:nvSpPr>
        <p:spPr>
          <a:xfrm>
            <a:off x="1105181" y="5353126"/>
            <a:ext cx="7076409" cy="667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>
              <a:lnSpc>
                <a:spcPct val="60000"/>
              </a:lnSpc>
              <a:buClr>
                <a:srgbClr val="000000"/>
              </a:buClr>
            </a:pPr>
            <a:r>
              <a:rPr lang="es-ES" sz="1600" kern="0" dirty="0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rPr>
              <a:t>Dpto. De </a:t>
            </a:r>
            <a:r>
              <a:rPr lang="es-ES" sz="1600" kern="0" dirty="0" smtClean="0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rPr>
              <a:t>Estadística, Informática y Matemáticas </a:t>
            </a:r>
            <a:r>
              <a:rPr lang="es-ES" sz="1600" kern="0" dirty="0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rPr>
              <a:t>- UNIVERSIDAD PÚBLICA DE NAVARRA</a:t>
            </a:r>
            <a:endParaRPr sz="1600" kern="0" dirty="0">
              <a:solidFill>
                <a:srgbClr val="000000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algn="ctr">
              <a:lnSpc>
                <a:spcPct val="60000"/>
              </a:lnSpc>
              <a:spcBef>
                <a:spcPts val="800"/>
              </a:spcBef>
              <a:buClr>
                <a:srgbClr val="000000"/>
              </a:buClr>
            </a:pPr>
            <a:r>
              <a:rPr lang="es-ES" sz="1600" kern="0" dirty="0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rPr>
              <a:t>Pamplona, </a:t>
            </a:r>
            <a:r>
              <a:rPr lang="es-ES" sz="1600" kern="0" dirty="0" smtClean="0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rPr>
              <a:t>23</a:t>
            </a:r>
            <a:r>
              <a:rPr lang="es-ES" sz="1600" kern="0" dirty="0" smtClean="0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rPr>
              <a:t> </a:t>
            </a:r>
            <a:r>
              <a:rPr lang="es-ES" sz="1600" kern="0" dirty="0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rPr>
              <a:t>de Junio de </a:t>
            </a:r>
            <a:r>
              <a:rPr lang="es-ES" sz="1600" kern="0" dirty="0" smtClean="0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rPr>
              <a:t>2018</a:t>
            </a:r>
            <a:endParaRPr sz="1600" kern="0" dirty="0">
              <a:solidFill>
                <a:srgbClr val="000000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96" name="Shape 96"/>
          <p:cNvSpPr txBox="1"/>
          <p:nvPr/>
        </p:nvSpPr>
        <p:spPr>
          <a:xfrm>
            <a:off x="1" y="6511974"/>
            <a:ext cx="9144000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000000"/>
              </a:buClr>
            </a:pPr>
            <a:r>
              <a:rPr lang="es-ES" sz="1600" kern="0" dirty="0" smtClean="0">
                <a:solidFill>
                  <a:srgbClr val="FFFFFF"/>
                </a:solidFill>
                <a:latin typeface="Arial Narrow"/>
                <a:ea typeface="Arial Narrow"/>
                <a:cs typeface="Arial Narrow"/>
                <a:sym typeface="Arial Narrow"/>
              </a:rPr>
              <a:t>Reconstrucción 3D mediante sensor de infrarrojos para la medición del volumen del brazo en pacientes con linfedema.</a:t>
            </a:r>
            <a:endParaRPr sz="140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</a:pPr>
            <a:endParaRPr kern="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Shape 97"/>
          <p:cNvSpPr txBox="1"/>
          <p:nvPr/>
        </p:nvSpPr>
        <p:spPr>
          <a:xfrm>
            <a:off x="4551053" y="8167856"/>
            <a:ext cx="18466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000000"/>
              </a:buClr>
            </a:pPr>
            <a:endParaRPr kern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9" name="Shape 99" descr="Sin título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33179" y="105095"/>
            <a:ext cx="726072" cy="84903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Marcador de número de diapositiva 1"/>
          <p:cNvSpPr>
            <a:spLocks noGrp="1"/>
          </p:cNvSpPr>
          <p:nvPr>
            <p:ph type="sldNum" idx="12"/>
          </p:nvPr>
        </p:nvSpPr>
        <p:spPr>
          <a:xfrm>
            <a:off x="7010400" y="6502372"/>
            <a:ext cx="2133600" cy="365125"/>
          </a:xfrm>
        </p:spPr>
        <p:txBody>
          <a:bodyPr/>
          <a:lstStyle/>
          <a:p>
            <a:fld id="{00000000-1234-1234-1234-123412341234}" type="slidenum">
              <a:rPr lang="es-ES" smtClean="0">
                <a:solidFill>
                  <a:schemeClr val="bg1"/>
                </a:solidFill>
              </a:rPr>
              <a:pPr/>
              <a:t>1</a:t>
            </a:fld>
            <a:endParaRPr lang="es-ES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242"/>
          <a:stretch/>
        </p:blipFill>
        <p:spPr>
          <a:xfrm>
            <a:off x="190158" y="219994"/>
            <a:ext cx="1810295" cy="674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503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/>
          <p:nvPr/>
        </p:nvSpPr>
        <p:spPr>
          <a:xfrm>
            <a:off x="0" y="0"/>
            <a:ext cx="9144000" cy="1045083"/>
          </a:xfrm>
          <a:prstGeom prst="rect">
            <a:avLst/>
          </a:prstGeom>
          <a:solidFill>
            <a:srgbClr val="092B5E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Shape 105"/>
          <p:cNvSpPr txBox="1"/>
          <p:nvPr/>
        </p:nvSpPr>
        <p:spPr>
          <a:xfrm>
            <a:off x="0" y="6511970"/>
            <a:ext cx="9144000" cy="369332"/>
          </a:xfrm>
          <a:prstGeom prst="rect">
            <a:avLst/>
          </a:prstGeom>
          <a:solidFill>
            <a:srgbClr val="092B5E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Shape 106"/>
          <p:cNvSpPr txBox="1"/>
          <p:nvPr/>
        </p:nvSpPr>
        <p:spPr>
          <a:xfrm>
            <a:off x="4614239" y="1735981"/>
            <a:ext cx="18466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Shape 107"/>
          <p:cNvSpPr txBox="1"/>
          <p:nvPr/>
        </p:nvSpPr>
        <p:spPr>
          <a:xfrm>
            <a:off x="4551053" y="8167856"/>
            <a:ext cx="18466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9" name="Shape 109" descr="Sin título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33179" y="105094"/>
            <a:ext cx="726072" cy="849036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Shape 111"/>
          <p:cNvSpPr txBox="1"/>
          <p:nvPr/>
        </p:nvSpPr>
        <p:spPr>
          <a:xfrm>
            <a:off x="924160" y="1806091"/>
            <a:ext cx="7935091" cy="3170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just">
              <a:lnSpc>
                <a:spcPct val="130000"/>
              </a:lnSpc>
              <a:buClr>
                <a:schemeClr val="accent1"/>
              </a:buClr>
              <a:buSzPts val="2000"/>
              <a:buFont typeface="Courier New"/>
              <a:buChar char="o"/>
            </a:pPr>
            <a:r>
              <a:rPr lang="es-ES" sz="2000" b="1" dirty="0" smtClean="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Sujetos</a:t>
            </a:r>
          </a:p>
          <a:p>
            <a:pPr lvl="1" algn="just">
              <a:lnSpc>
                <a:spcPct val="130000"/>
              </a:lnSpc>
              <a:buClr>
                <a:schemeClr val="accent1"/>
              </a:buClr>
              <a:buSzPts val="2000"/>
            </a:pPr>
            <a:r>
              <a:rPr lang="es-ES" sz="2000" dirty="0" smtClean="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Estudio </a:t>
            </a:r>
            <a:r>
              <a:rPr lang="es-ES" sz="2000" dirty="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en colaboración </a:t>
            </a:r>
            <a:r>
              <a:rPr lang="es-ES" sz="2000" dirty="0" smtClean="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con el Servicio </a:t>
            </a:r>
            <a:r>
              <a:rPr lang="es-ES" sz="2000" dirty="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de Medicina Física y Rehabilitación del </a:t>
            </a:r>
            <a:r>
              <a:rPr lang="es-ES" sz="2000" dirty="0" smtClean="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CHN.</a:t>
            </a:r>
          </a:p>
          <a:p>
            <a:pPr lvl="1" algn="just">
              <a:lnSpc>
                <a:spcPct val="130000"/>
              </a:lnSpc>
              <a:buClr>
                <a:schemeClr val="accent1"/>
              </a:buClr>
              <a:buSzPts val="2000"/>
            </a:pPr>
            <a:r>
              <a:rPr lang="es-ES" sz="2000" dirty="0" smtClean="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20 pacientes </a:t>
            </a:r>
            <a:r>
              <a:rPr lang="es-ES" sz="2000" dirty="0" smtClean="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Wingdings" panose="05000000000000000000" pitchFamily="2" charset="2"/>
              </a:rPr>
              <a:t> 16 pacientes</a:t>
            </a:r>
            <a:endParaRPr lang="es-ES" sz="2000" dirty="0" smtClean="0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lvl="1" algn="just">
              <a:lnSpc>
                <a:spcPct val="130000"/>
              </a:lnSpc>
              <a:buClr>
                <a:schemeClr val="accent1"/>
              </a:buClr>
              <a:buSzPts val="2000"/>
            </a:pPr>
            <a:r>
              <a:rPr lang="es-ES" sz="2000" dirty="0" smtClean="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Método </a:t>
            </a:r>
            <a:r>
              <a:rPr lang="es-ES" sz="20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de </a:t>
            </a:r>
            <a:r>
              <a:rPr lang="es-ES" sz="2000" smtClean="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inclusión: </a:t>
            </a:r>
            <a:r>
              <a:rPr lang="es-ES" sz="2000" dirty="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las pacientes no debían tener movilidad reducida de </a:t>
            </a:r>
            <a:r>
              <a:rPr lang="es-ES" sz="2000" dirty="0" smtClean="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hombro.</a:t>
            </a:r>
          </a:p>
          <a:p>
            <a:pPr lvl="1" algn="just">
              <a:lnSpc>
                <a:spcPct val="130000"/>
              </a:lnSpc>
              <a:buClr>
                <a:schemeClr val="accent1"/>
              </a:buClr>
              <a:buSzPts val="2000"/>
            </a:pPr>
            <a:endParaRPr lang="es-ES" sz="2000" dirty="0" smtClean="0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lvl="1" algn="just">
              <a:lnSpc>
                <a:spcPct val="130000"/>
              </a:lnSpc>
              <a:buClr>
                <a:schemeClr val="accent1"/>
              </a:buClr>
              <a:buSzPts val="2000"/>
            </a:pPr>
            <a:endParaRPr lang="es-ES" sz="2000" dirty="0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lvl="1" algn="just">
              <a:lnSpc>
                <a:spcPct val="130000"/>
              </a:lnSpc>
              <a:buClr>
                <a:schemeClr val="accent1"/>
              </a:buClr>
              <a:buSzPts val="2000"/>
            </a:pPr>
            <a:endParaRPr lang="es-ES" sz="2000" dirty="0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12" name="Shape 112"/>
          <p:cNvSpPr txBox="1"/>
          <p:nvPr/>
        </p:nvSpPr>
        <p:spPr>
          <a:xfrm>
            <a:off x="0" y="6511970"/>
            <a:ext cx="9144000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000000"/>
              </a:buClr>
            </a:pPr>
            <a:r>
              <a:rPr lang="es-ES" sz="1600" kern="0" dirty="0" smtClean="0">
                <a:solidFill>
                  <a:srgbClr val="FFFFFF"/>
                </a:solidFill>
                <a:latin typeface="Arial Narrow"/>
                <a:ea typeface="Arial Narrow"/>
                <a:cs typeface="Arial Narrow"/>
                <a:sym typeface="Arial Narrow"/>
              </a:rPr>
              <a:t>Reconstrucción 3D mediante sensor de infrarrojos para la medición del volumen del brazo en pacientes con linfedema.</a:t>
            </a:r>
            <a:endParaRPr lang="es-ES" sz="1400" kern="0" dirty="0">
              <a:solidFill>
                <a:srgbClr val="000000"/>
              </a:solidFill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Marcador de número de diapositiva 1"/>
          <p:cNvSpPr>
            <a:spLocks noGrp="1"/>
          </p:cNvSpPr>
          <p:nvPr>
            <p:ph type="sldNum" idx="12"/>
          </p:nvPr>
        </p:nvSpPr>
        <p:spPr>
          <a:xfrm>
            <a:off x="7010400" y="6516177"/>
            <a:ext cx="2133600" cy="365125"/>
          </a:xfrm>
        </p:spPr>
        <p:txBody>
          <a:bodyPr/>
          <a:lstStyle/>
          <a:p>
            <a:fld id="{AC0946F1-AD2D-45DD-B41C-F4D0273D9842}" type="slidenum">
              <a:rPr lang="es-ES" smtClean="0">
                <a:solidFill>
                  <a:schemeClr val="bg1"/>
                </a:solidFill>
              </a:rPr>
              <a:t>10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3" name="Shape 287"/>
          <p:cNvSpPr txBox="1"/>
          <p:nvPr/>
        </p:nvSpPr>
        <p:spPr>
          <a:xfrm>
            <a:off x="3615443" y="209951"/>
            <a:ext cx="1997662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b="1" dirty="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Metodología </a:t>
            </a:r>
            <a:endParaRPr sz="2800" b="1" dirty="0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pic>
        <p:nvPicPr>
          <p:cNvPr id="14" name="Imagen 1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242"/>
          <a:stretch/>
        </p:blipFill>
        <p:spPr>
          <a:xfrm>
            <a:off x="190158" y="219994"/>
            <a:ext cx="1810295" cy="674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81070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/>
          <p:nvPr/>
        </p:nvSpPr>
        <p:spPr>
          <a:xfrm>
            <a:off x="0" y="0"/>
            <a:ext cx="9144000" cy="1045083"/>
          </a:xfrm>
          <a:prstGeom prst="rect">
            <a:avLst/>
          </a:prstGeom>
          <a:solidFill>
            <a:srgbClr val="092B5E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Shape 105"/>
          <p:cNvSpPr txBox="1"/>
          <p:nvPr/>
        </p:nvSpPr>
        <p:spPr>
          <a:xfrm>
            <a:off x="0" y="6511970"/>
            <a:ext cx="9144000" cy="369332"/>
          </a:xfrm>
          <a:prstGeom prst="rect">
            <a:avLst/>
          </a:prstGeom>
          <a:solidFill>
            <a:srgbClr val="092B5E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Shape 106"/>
          <p:cNvSpPr txBox="1"/>
          <p:nvPr/>
        </p:nvSpPr>
        <p:spPr>
          <a:xfrm>
            <a:off x="4614239" y="1735981"/>
            <a:ext cx="18466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Shape 107"/>
          <p:cNvSpPr txBox="1"/>
          <p:nvPr/>
        </p:nvSpPr>
        <p:spPr>
          <a:xfrm>
            <a:off x="4551053" y="8167856"/>
            <a:ext cx="18466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9" name="Shape 109" descr="Sin título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33179" y="105094"/>
            <a:ext cx="726072" cy="849036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Shape 111"/>
          <p:cNvSpPr txBox="1"/>
          <p:nvPr/>
        </p:nvSpPr>
        <p:spPr>
          <a:xfrm>
            <a:off x="4798905" y="1603163"/>
            <a:ext cx="4967349" cy="3170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just">
              <a:lnSpc>
                <a:spcPct val="130000"/>
              </a:lnSpc>
              <a:buClr>
                <a:schemeClr val="accent1"/>
              </a:buClr>
              <a:buSzPts val="2000"/>
              <a:buFont typeface="Courier New"/>
              <a:buChar char="o"/>
            </a:pPr>
            <a:r>
              <a:rPr lang="es-ES" b="1" dirty="0" smtClean="0">
                <a:solidFill>
                  <a:schemeClr val="dk1"/>
                </a:solidFill>
                <a:ea typeface="Arial Narrow"/>
                <a:cs typeface="Arial Narrow"/>
                <a:sym typeface="Arial Narrow"/>
              </a:rPr>
              <a:t>Protocolo clínico</a:t>
            </a:r>
            <a:endParaRPr lang="es-ES" b="1" dirty="0">
              <a:solidFill>
                <a:schemeClr val="dk1"/>
              </a:solidFill>
              <a:ea typeface="Arial Narrow"/>
              <a:cs typeface="Arial Narrow"/>
              <a:sym typeface="Arial Narrow"/>
            </a:endParaRPr>
          </a:p>
        </p:txBody>
      </p:sp>
      <p:sp>
        <p:nvSpPr>
          <p:cNvPr id="12" name="Shape 112"/>
          <p:cNvSpPr txBox="1"/>
          <p:nvPr/>
        </p:nvSpPr>
        <p:spPr>
          <a:xfrm>
            <a:off x="0" y="6511970"/>
            <a:ext cx="9144000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000000"/>
              </a:buClr>
            </a:pPr>
            <a:r>
              <a:rPr lang="es-ES" sz="1600" kern="0" dirty="0" smtClean="0">
                <a:solidFill>
                  <a:srgbClr val="FFFFFF"/>
                </a:solidFill>
                <a:latin typeface="Arial Narrow"/>
                <a:ea typeface="Arial Narrow"/>
                <a:cs typeface="Arial Narrow"/>
                <a:sym typeface="Arial Narrow"/>
              </a:rPr>
              <a:t>Reconstrucción 3D mediante sensor de infrarrojos para la medición del volumen del brazo en pacientes con linfedema.</a:t>
            </a:r>
            <a:endParaRPr lang="es-ES" sz="1400" kern="0" dirty="0">
              <a:solidFill>
                <a:srgbClr val="000000"/>
              </a:solidFill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Marcador de número de diapositiva 1"/>
          <p:cNvSpPr>
            <a:spLocks noGrp="1"/>
          </p:cNvSpPr>
          <p:nvPr>
            <p:ph type="sldNum" idx="12"/>
          </p:nvPr>
        </p:nvSpPr>
        <p:spPr>
          <a:xfrm>
            <a:off x="7010400" y="6516177"/>
            <a:ext cx="2133600" cy="365125"/>
          </a:xfrm>
        </p:spPr>
        <p:txBody>
          <a:bodyPr/>
          <a:lstStyle/>
          <a:p>
            <a:fld id="{AC0946F1-AD2D-45DD-B41C-F4D0273D9842}" type="slidenum">
              <a:rPr lang="es-ES" smtClean="0">
                <a:solidFill>
                  <a:schemeClr val="bg1"/>
                </a:solidFill>
              </a:rPr>
              <a:t>11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3" name="Shape 287"/>
          <p:cNvSpPr txBox="1"/>
          <p:nvPr/>
        </p:nvSpPr>
        <p:spPr>
          <a:xfrm>
            <a:off x="3615443" y="209951"/>
            <a:ext cx="1997662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b="1" dirty="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Metodología </a:t>
            </a:r>
            <a:endParaRPr sz="2800" b="1" dirty="0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622" y="1391821"/>
            <a:ext cx="3185363" cy="1545963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2211" y="3083323"/>
            <a:ext cx="3182143" cy="154440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9328" y="4773262"/>
            <a:ext cx="3182143" cy="1544400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242"/>
          <a:stretch/>
        </p:blipFill>
        <p:spPr>
          <a:xfrm>
            <a:off x="190158" y="219994"/>
            <a:ext cx="1810295" cy="674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511392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/>
          <p:nvPr/>
        </p:nvSpPr>
        <p:spPr>
          <a:xfrm>
            <a:off x="0" y="0"/>
            <a:ext cx="9144000" cy="1045083"/>
          </a:xfrm>
          <a:prstGeom prst="rect">
            <a:avLst/>
          </a:prstGeom>
          <a:solidFill>
            <a:srgbClr val="092B5E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Shape 105"/>
          <p:cNvSpPr txBox="1"/>
          <p:nvPr/>
        </p:nvSpPr>
        <p:spPr>
          <a:xfrm>
            <a:off x="0" y="6511970"/>
            <a:ext cx="9144000" cy="369332"/>
          </a:xfrm>
          <a:prstGeom prst="rect">
            <a:avLst/>
          </a:prstGeom>
          <a:solidFill>
            <a:srgbClr val="092B5E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Shape 106"/>
          <p:cNvSpPr txBox="1"/>
          <p:nvPr/>
        </p:nvSpPr>
        <p:spPr>
          <a:xfrm>
            <a:off x="4614239" y="1735981"/>
            <a:ext cx="18466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Shape 107"/>
          <p:cNvSpPr txBox="1"/>
          <p:nvPr/>
        </p:nvSpPr>
        <p:spPr>
          <a:xfrm>
            <a:off x="4551053" y="8167856"/>
            <a:ext cx="18466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9" name="Shape 109" descr="Sin título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33179" y="105094"/>
            <a:ext cx="726072" cy="849036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Shape 111"/>
          <p:cNvSpPr txBox="1"/>
          <p:nvPr/>
        </p:nvSpPr>
        <p:spPr>
          <a:xfrm>
            <a:off x="924160" y="1806091"/>
            <a:ext cx="7935091" cy="3170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just">
              <a:lnSpc>
                <a:spcPct val="130000"/>
              </a:lnSpc>
              <a:buClr>
                <a:schemeClr val="accent1"/>
              </a:buClr>
              <a:buSzPts val="2000"/>
              <a:buFont typeface="Courier New"/>
              <a:buChar char="o"/>
            </a:pPr>
            <a:r>
              <a:rPr lang="es-ES" b="1" dirty="0" smtClean="0">
                <a:solidFill>
                  <a:schemeClr val="dk1"/>
                </a:solidFill>
                <a:ea typeface="Arial Narrow"/>
                <a:cs typeface="Arial Narrow"/>
                <a:sym typeface="Arial Narrow"/>
              </a:rPr>
              <a:t>Sistema de medida</a:t>
            </a:r>
          </a:p>
          <a:p>
            <a:pPr lvl="1" algn="just">
              <a:lnSpc>
                <a:spcPct val="130000"/>
              </a:lnSpc>
              <a:buClr>
                <a:schemeClr val="accent1"/>
              </a:buClr>
              <a:buSzPts val="2000"/>
            </a:pPr>
            <a:endParaRPr lang="es-ES" b="1" dirty="0" smtClean="0">
              <a:solidFill>
                <a:schemeClr val="dk1"/>
              </a:solidFill>
              <a:ea typeface="Arial Narrow"/>
              <a:cs typeface="Arial Narrow"/>
              <a:sym typeface="Arial Narrow"/>
            </a:endParaRPr>
          </a:p>
          <a:p>
            <a:pPr marL="800100" lvl="1" indent="-342900" algn="just">
              <a:lnSpc>
                <a:spcPct val="130000"/>
              </a:lnSpc>
              <a:buClr>
                <a:schemeClr val="accent1"/>
              </a:buClr>
              <a:buSzPts val="2000"/>
              <a:buFont typeface="Courier New"/>
              <a:buChar char="o"/>
            </a:pPr>
            <a:endParaRPr lang="es-ES" b="1" dirty="0" smtClean="0">
              <a:solidFill>
                <a:schemeClr val="dk1"/>
              </a:solidFill>
              <a:ea typeface="Arial Narrow"/>
              <a:cs typeface="Arial Narrow"/>
              <a:sym typeface="Arial Narrow"/>
            </a:endParaRPr>
          </a:p>
          <a:p>
            <a:pPr marL="800100" lvl="1" indent="-342900" algn="just">
              <a:lnSpc>
                <a:spcPct val="130000"/>
              </a:lnSpc>
              <a:buClr>
                <a:schemeClr val="accent1"/>
              </a:buClr>
              <a:buSzPts val="2000"/>
              <a:buFont typeface="Courier New"/>
              <a:buChar char="o"/>
            </a:pPr>
            <a:endParaRPr lang="es-ES" b="1" dirty="0">
              <a:solidFill>
                <a:schemeClr val="dk1"/>
              </a:solidFill>
              <a:ea typeface="Arial Narrow"/>
              <a:cs typeface="Arial Narrow"/>
              <a:sym typeface="Arial Narrow"/>
            </a:endParaRPr>
          </a:p>
          <a:p>
            <a:pPr marL="800100" lvl="1" indent="-342900" algn="just">
              <a:lnSpc>
                <a:spcPct val="130000"/>
              </a:lnSpc>
              <a:buClr>
                <a:schemeClr val="accent1"/>
              </a:buClr>
              <a:buSzPts val="2000"/>
              <a:buFont typeface="Courier New"/>
              <a:buChar char="o"/>
            </a:pPr>
            <a:endParaRPr lang="es-ES" b="1" dirty="0" smtClean="0">
              <a:solidFill>
                <a:schemeClr val="dk1"/>
              </a:solidFill>
              <a:ea typeface="Arial Narrow"/>
              <a:cs typeface="Arial Narrow"/>
              <a:sym typeface="Arial Narrow"/>
            </a:endParaRPr>
          </a:p>
          <a:p>
            <a:pPr marL="800100" lvl="1" indent="-342900" algn="just">
              <a:lnSpc>
                <a:spcPct val="130000"/>
              </a:lnSpc>
              <a:buClr>
                <a:schemeClr val="accent1"/>
              </a:buClr>
              <a:buSzPts val="2000"/>
              <a:buFont typeface="Courier New"/>
              <a:buChar char="o"/>
            </a:pPr>
            <a:endParaRPr lang="es-ES" b="1" dirty="0">
              <a:solidFill>
                <a:schemeClr val="dk1"/>
              </a:solidFill>
              <a:ea typeface="Arial Narrow"/>
              <a:cs typeface="Arial Narrow"/>
              <a:sym typeface="Arial Narrow"/>
            </a:endParaRPr>
          </a:p>
        </p:txBody>
      </p:sp>
      <p:sp>
        <p:nvSpPr>
          <p:cNvPr id="12" name="Shape 112"/>
          <p:cNvSpPr txBox="1"/>
          <p:nvPr/>
        </p:nvSpPr>
        <p:spPr>
          <a:xfrm>
            <a:off x="0" y="6511970"/>
            <a:ext cx="9144000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000000"/>
              </a:buClr>
            </a:pPr>
            <a:r>
              <a:rPr lang="es-ES" sz="1600" kern="0" dirty="0" smtClean="0">
                <a:solidFill>
                  <a:srgbClr val="FFFFFF"/>
                </a:solidFill>
                <a:latin typeface="Arial Narrow"/>
                <a:ea typeface="Arial Narrow"/>
                <a:cs typeface="Arial Narrow"/>
                <a:sym typeface="Arial Narrow"/>
              </a:rPr>
              <a:t>Reconstrucción 3D mediante sensor de infrarrojos para la medición del volumen del brazo en pacientes con linfedema.</a:t>
            </a:r>
            <a:endParaRPr lang="es-ES" sz="1400" kern="0" dirty="0">
              <a:solidFill>
                <a:srgbClr val="000000"/>
              </a:solidFill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Marcador de número de diapositiva 1"/>
          <p:cNvSpPr>
            <a:spLocks noGrp="1"/>
          </p:cNvSpPr>
          <p:nvPr>
            <p:ph type="sldNum" idx="12"/>
          </p:nvPr>
        </p:nvSpPr>
        <p:spPr>
          <a:xfrm>
            <a:off x="7010400" y="6516177"/>
            <a:ext cx="2133600" cy="365125"/>
          </a:xfrm>
        </p:spPr>
        <p:txBody>
          <a:bodyPr/>
          <a:lstStyle/>
          <a:p>
            <a:fld id="{AC0946F1-AD2D-45DD-B41C-F4D0273D9842}" type="slidenum">
              <a:rPr lang="es-ES" smtClean="0">
                <a:solidFill>
                  <a:schemeClr val="bg1"/>
                </a:solidFill>
              </a:rPr>
              <a:t>12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3" name="Shape 287"/>
          <p:cNvSpPr txBox="1"/>
          <p:nvPr/>
        </p:nvSpPr>
        <p:spPr>
          <a:xfrm>
            <a:off x="3615443" y="209951"/>
            <a:ext cx="1997662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b="1" dirty="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Metodología </a:t>
            </a:r>
            <a:endParaRPr sz="2800" b="1" dirty="0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019"/>
          <a:stretch/>
        </p:blipFill>
        <p:spPr>
          <a:xfrm>
            <a:off x="4706572" y="3003005"/>
            <a:ext cx="3549599" cy="1190961"/>
          </a:xfrm>
          <a:prstGeom prst="rect">
            <a:avLst/>
          </a:prstGeom>
        </p:spPr>
      </p:pic>
      <p:sp>
        <p:nvSpPr>
          <p:cNvPr id="14" name="Shape 158"/>
          <p:cNvSpPr/>
          <p:nvPr/>
        </p:nvSpPr>
        <p:spPr>
          <a:xfrm rot="16200000">
            <a:off x="3203882" y="3247059"/>
            <a:ext cx="480590" cy="624689"/>
          </a:xfrm>
          <a:prstGeom prst="down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2016909" y="3353565"/>
            <a:ext cx="9661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smtClean="0"/>
              <a:t>Kinect</a:t>
            </a:r>
            <a:endParaRPr lang="es-ES" b="1" dirty="0"/>
          </a:p>
        </p:txBody>
      </p:sp>
      <p:sp>
        <p:nvSpPr>
          <p:cNvPr id="20" name="CuadroTexto 19"/>
          <p:cNvSpPr txBox="1"/>
          <p:nvPr/>
        </p:nvSpPr>
        <p:spPr>
          <a:xfrm>
            <a:off x="1884439" y="3353565"/>
            <a:ext cx="1195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smtClean="0"/>
              <a:t>Estructura</a:t>
            </a:r>
            <a:endParaRPr lang="es-ES" b="1" dirty="0"/>
          </a:p>
        </p:txBody>
      </p:sp>
      <p:sp>
        <p:nvSpPr>
          <p:cNvPr id="21" name="Shape 158"/>
          <p:cNvSpPr/>
          <p:nvPr/>
        </p:nvSpPr>
        <p:spPr>
          <a:xfrm rot="16200000">
            <a:off x="3206767" y="3247059"/>
            <a:ext cx="480590" cy="624689"/>
          </a:xfrm>
          <a:prstGeom prst="down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9963" y="1682645"/>
            <a:ext cx="3163694" cy="3961264"/>
          </a:xfrm>
          <a:prstGeom prst="rect">
            <a:avLst/>
          </a:prstGeom>
        </p:spPr>
      </p:pic>
      <p:sp>
        <p:nvSpPr>
          <p:cNvPr id="23" name="CuadroTexto 22"/>
          <p:cNvSpPr txBox="1"/>
          <p:nvPr/>
        </p:nvSpPr>
        <p:spPr>
          <a:xfrm>
            <a:off x="2030319" y="3319518"/>
            <a:ext cx="1195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smtClean="0"/>
              <a:t>Software</a:t>
            </a:r>
            <a:endParaRPr lang="es-ES" b="1" dirty="0"/>
          </a:p>
        </p:txBody>
      </p:sp>
      <p:sp>
        <p:nvSpPr>
          <p:cNvPr id="24" name="Shape 158"/>
          <p:cNvSpPr/>
          <p:nvPr/>
        </p:nvSpPr>
        <p:spPr>
          <a:xfrm rot="16200000">
            <a:off x="3203883" y="3247059"/>
            <a:ext cx="480590" cy="624689"/>
          </a:xfrm>
          <a:prstGeom prst="down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7197" y="2359567"/>
            <a:ext cx="5228347" cy="2740069"/>
          </a:xfrm>
          <a:prstGeom prst="rect">
            <a:avLst/>
          </a:prstGeom>
        </p:spPr>
      </p:pic>
      <p:pic>
        <p:nvPicPr>
          <p:cNvPr id="22" name="Imagen 21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242"/>
          <a:stretch/>
        </p:blipFill>
        <p:spPr>
          <a:xfrm>
            <a:off x="190158" y="219994"/>
            <a:ext cx="1810295" cy="674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331241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5" grpId="0"/>
      <p:bldP spid="5" grpId="1"/>
      <p:bldP spid="20" grpId="0"/>
      <p:bldP spid="20" grpId="1"/>
      <p:bldP spid="21" grpId="0" animBg="1"/>
      <p:bldP spid="21" grpId="1" animBg="1"/>
      <p:bldP spid="23" grpId="0"/>
      <p:bldP spid="2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/>
          <p:nvPr/>
        </p:nvSpPr>
        <p:spPr>
          <a:xfrm>
            <a:off x="0" y="0"/>
            <a:ext cx="9144000" cy="1045083"/>
          </a:xfrm>
          <a:prstGeom prst="rect">
            <a:avLst/>
          </a:prstGeom>
          <a:solidFill>
            <a:srgbClr val="092B5E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Shape 105"/>
          <p:cNvSpPr txBox="1"/>
          <p:nvPr/>
        </p:nvSpPr>
        <p:spPr>
          <a:xfrm>
            <a:off x="0" y="6511970"/>
            <a:ext cx="9144000" cy="369332"/>
          </a:xfrm>
          <a:prstGeom prst="rect">
            <a:avLst/>
          </a:prstGeom>
          <a:solidFill>
            <a:srgbClr val="092B5E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Shape 106"/>
          <p:cNvSpPr txBox="1"/>
          <p:nvPr/>
        </p:nvSpPr>
        <p:spPr>
          <a:xfrm>
            <a:off x="4614239" y="1735981"/>
            <a:ext cx="18466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Shape 107"/>
          <p:cNvSpPr txBox="1"/>
          <p:nvPr/>
        </p:nvSpPr>
        <p:spPr>
          <a:xfrm>
            <a:off x="4551053" y="8167856"/>
            <a:ext cx="18466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9" name="Shape 109" descr="Sin título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33179" y="105094"/>
            <a:ext cx="726072" cy="849036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Shape 111"/>
          <p:cNvSpPr txBox="1"/>
          <p:nvPr/>
        </p:nvSpPr>
        <p:spPr>
          <a:xfrm>
            <a:off x="924160" y="1806091"/>
            <a:ext cx="7935091" cy="3170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just">
              <a:lnSpc>
                <a:spcPct val="130000"/>
              </a:lnSpc>
              <a:buClr>
                <a:schemeClr val="accent1"/>
              </a:buClr>
              <a:buSzPts val="2000"/>
              <a:buFont typeface="Courier New"/>
              <a:buChar char="o"/>
            </a:pPr>
            <a:r>
              <a:rPr lang="es-ES" b="1" dirty="0" smtClean="0">
                <a:solidFill>
                  <a:schemeClr val="dk1"/>
                </a:solidFill>
                <a:ea typeface="Arial Narrow"/>
                <a:cs typeface="Arial Narrow"/>
                <a:sym typeface="Arial Narrow"/>
              </a:rPr>
              <a:t>Kinect</a:t>
            </a:r>
          </a:p>
          <a:p>
            <a:pPr marL="342900" lvl="0" indent="-342900" algn="just">
              <a:lnSpc>
                <a:spcPct val="130000"/>
              </a:lnSpc>
              <a:buClr>
                <a:schemeClr val="accent1"/>
              </a:buClr>
              <a:buSzPts val="2000"/>
              <a:buFont typeface="Courier New"/>
              <a:buChar char="o"/>
            </a:pPr>
            <a:endParaRPr lang="es-ES" b="1" dirty="0">
              <a:solidFill>
                <a:schemeClr val="dk1"/>
              </a:solidFill>
              <a:ea typeface="Arial Narrow"/>
              <a:cs typeface="Arial Narrow"/>
              <a:sym typeface="Arial Narrow"/>
            </a:endParaRPr>
          </a:p>
        </p:txBody>
      </p:sp>
      <p:sp>
        <p:nvSpPr>
          <p:cNvPr id="12" name="Shape 112"/>
          <p:cNvSpPr txBox="1"/>
          <p:nvPr/>
        </p:nvSpPr>
        <p:spPr>
          <a:xfrm>
            <a:off x="0" y="6511970"/>
            <a:ext cx="9144000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000000"/>
              </a:buClr>
            </a:pPr>
            <a:r>
              <a:rPr lang="es-ES" sz="1600" kern="0" dirty="0" smtClean="0">
                <a:solidFill>
                  <a:srgbClr val="FFFFFF"/>
                </a:solidFill>
                <a:latin typeface="Arial Narrow"/>
                <a:ea typeface="Arial Narrow"/>
                <a:cs typeface="Arial Narrow"/>
                <a:sym typeface="Arial Narrow"/>
              </a:rPr>
              <a:t>Reconstrucción 3D mediante sensor de infrarrojos para la medición del volumen del brazo en pacientes con linfedema.</a:t>
            </a:r>
            <a:endParaRPr lang="es-ES" sz="1400" kern="0" dirty="0">
              <a:solidFill>
                <a:srgbClr val="000000"/>
              </a:solidFill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Marcador de número de diapositiva 1"/>
          <p:cNvSpPr>
            <a:spLocks noGrp="1"/>
          </p:cNvSpPr>
          <p:nvPr>
            <p:ph type="sldNum" idx="12"/>
          </p:nvPr>
        </p:nvSpPr>
        <p:spPr>
          <a:xfrm>
            <a:off x="7010400" y="6516177"/>
            <a:ext cx="2133600" cy="365125"/>
          </a:xfrm>
        </p:spPr>
        <p:txBody>
          <a:bodyPr/>
          <a:lstStyle/>
          <a:p>
            <a:fld id="{AC0946F1-AD2D-45DD-B41C-F4D0273D9842}" type="slidenum">
              <a:rPr lang="es-ES" smtClean="0">
                <a:solidFill>
                  <a:schemeClr val="bg1"/>
                </a:solidFill>
              </a:rPr>
              <a:t>13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3" name="Shape 287"/>
          <p:cNvSpPr txBox="1"/>
          <p:nvPr/>
        </p:nvSpPr>
        <p:spPr>
          <a:xfrm>
            <a:off x="3615443" y="209951"/>
            <a:ext cx="1997662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b="1" dirty="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Metodología </a:t>
            </a:r>
            <a:endParaRPr sz="2800" b="1" dirty="0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380" y="2445969"/>
            <a:ext cx="4344006" cy="2695951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32"/>
          <a:stretch/>
        </p:blipFill>
        <p:spPr>
          <a:xfrm>
            <a:off x="4798905" y="3013491"/>
            <a:ext cx="4157398" cy="1446951"/>
          </a:xfrm>
          <a:prstGeom prst="rect">
            <a:avLst/>
          </a:prstGeom>
        </p:spPr>
      </p:pic>
      <p:sp>
        <p:nvSpPr>
          <p:cNvPr id="5" name="Elipse 4"/>
          <p:cNvSpPr/>
          <p:nvPr/>
        </p:nvSpPr>
        <p:spPr>
          <a:xfrm>
            <a:off x="1776790" y="2726559"/>
            <a:ext cx="1389185" cy="573864"/>
          </a:xfrm>
          <a:prstGeom prst="ellipse">
            <a:avLst/>
          </a:prstGeom>
          <a:noFill/>
          <a:ln w="38100" cap="flat" cmpd="sng" algn="ctr">
            <a:solidFill>
              <a:schemeClr val="bg2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Flecha curvada hacia la derecha 5"/>
          <p:cNvSpPr/>
          <p:nvPr/>
        </p:nvSpPr>
        <p:spPr>
          <a:xfrm rot="16772694" flipH="1">
            <a:off x="3909336" y="972242"/>
            <a:ext cx="833701" cy="3217241"/>
          </a:xfrm>
          <a:prstGeom prst="curvedRightArrow">
            <a:avLst/>
          </a:prstGeom>
          <a:solidFill>
            <a:schemeClr val="bg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21187" y="4691793"/>
            <a:ext cx="1312833" cy="976049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4488" y="5121638"/>
            <a:ext cx="3633788" cy="914020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242"/>
          <a:stretch/>
        </p:blipFill>
        <p:spPr>
          <a:xfrm>
            <a:off x="190158" y="219994"/>
            <a:ext cx="1810295" cy="674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264118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/>
          <p:nvPr/>
        </p:nvSpPr>
        <p:spPr>
          <a:xfrm>
            <a:off x="0" y="0"/>
            <a:ext cx="9144000" cy="1045083"/>
          </a:xfrm>
          <a:prstGeom prst="rect">
            <a:avLst/>
          </a:prstGeom>
          <a:solidFill>
            <a:srgbClr val="092B5E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Shape 105"/>
          <p:cNvSpPr txBox="1"/>
          <p:nvPr/>
        </p:nvSpPr>
        <p:spPr>
          <a:xfrm>
            <a:off x="0" y="6511970"/>
            <a:ext cx="9144000" cy="369332"/>
          </a:xfrm>
          <a:prstGeom prst="rect">
            <a:avLst/>
          </a:prstGeom>
          <a:solidFill>
            <a:srgbClr val="092B5E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Shape 106"/>
          <p:cNvSpPr txBox="1"/>
          <p:nvPr/>
        </p:nvSpPr>
        <p:spPr>
          <a:xfrm>
            <a:off x="4614239" y="1735981"/>
            <a:ext cx="18466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Shape 107"/>
          <p:cNvSpPr txBox="1"/>
          <p:nvPr/>
        </p:nvSpPr>
        <p:spPr>
          <a:xfrm>
            <a:off x="4551053" y="8167856"/>
            <a:ext cx="18466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9" name="Shape 109" descr="Sin título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33179" y="105094"/>
            <a:ext cx="726072" cy="849036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Shape 111"/>
          <p:cNvSpPr txBox="1"/>
          <p:nvPr/>
        </p:nvSpPr>
        <p:spPr>
          <a:xfrm>
            <a:off x="924160" y="1806091"/>
            <a:ext cx="7935091" cy="3170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just">
              <a:lnSpc>
                <a:spcPct val="130000"/>
              </a:lnSpc>
              <a:buClr>
                <a:schemeClr val="accent1"/>
              </a:buClr>
              <a:buSzPts val="2000"/>
              <a:buFont typeface="Courier New"/>
              <a:buChar char="o"/>
            </a:pPr>
            <a:r>
              <a:rPr lang="es-ES" b="1" dirty="0" smtClean="0">
                <a:solidFill>
                  <a:schemeClr val="dk1"/>
                </a:solidFill>
                <a:ea typeface="Arial Narrow"/>
                <a:cs typeface="Arial Narrow"/>
                <a:sym typeface="Arial Narrow"/>
              </a:rPr>
              <a:t>Estructura</a:t>
            </a:r>
            <a:endParaRPr lang="es-ES" b="1" dirty="0">
              <a:solidFill>
                <a:schemeClr val="dk1"/>
              </a:solidFill>
              <a:ea typeface="Arial Narrow"/>
              <a:cs typeface="Arial Narrow"/>
              <a:sym typeface="Arial Narrow"/>
            </a:endParaRPr>
          </a:p>
        </p:txBody>
      </p:sp>
      <p:sp>
        <p:nvSpPr>
          <p:cNvPr id="12" name="Shape 112"/>
          <p:cNvSpPr txBox="1"/>
          <p:nvPr/>
        </p:nvSpPr>
        <p:spPr>
          <a:xfrm>
            <a:off x="0" y="6511970"/>
            <a:ext cx="9144000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000000"/>
              </a:buClr>
            </a:pPr>
            <a:r>
              <a:rPr lang="es-ES" sz="1600" kern="0" dirty="0" smtClean="0">
                <a:solidFill>
                  <a:srgbClr val="FFFFFF"/>
                </a:solidFill>
                <a:latin typeface="Arial Narrow"/>
                <a:ea typeface="Arial Narrow"/>
                <a:cs typeface="Arial Narrow"/>
                <a:sym typeface="Arial Narrow"/>
              </a:rPr>
              <a:t>Reconstrucción 3D mediante sensor de infrarrojos para la medición del volumen del brazo en pacientes con linfedema.</a:t>
            </a:r>
            <a:endParaRPr lang="es-ES" sz="1400" kern="0" dirty="0">
              <a:solidFill>
                <a:srgbClr val="000000"/>
              </a:solidFill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Marcador de número de diapositiva 1"/>
          <p:cNvSpPr>
            <a:spLocks noGrp="1"/>
          </p:cNvSpPr>
          <p:nvPr>
            <p:ph type="sldNum" idx="12"/>
          </p:nvPr>
        </p:nvSpPr>
        <p:spPr>
          <a:xfrm>
            <a:off x="7010400" y="6516177"/>
            <a:ext cx="2133600" cy="365125"/>
          </a:xfrm>
        </p:spPr>
        <p:txBody>
          <a:bodyPr/>
          <a:lstStyle/>
          <a:p>
            <a:fld id="{AC0946F1-AD2D-45DD-B41C-F4D0273D9842}" type="slidenum">
              <a:rPr lang="es-ES" smtClean="0">
                <a:solidFill>
                  <a:schemeClr val="bg1"/>
                </a:solidFill>
              </a:rPr>
              <a:t>14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3" name="Shape 287"/>
          <p:cNvSpPr txBox="1"/>
          <p:nvPr/>
        </p:nvSpPr>
        <p:spPr>
          <a:xfrm>
            <a:off x="3615443" y="209951"/>
            <a:ext cx="1997662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b="1" dirty="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Metodología </a:t>
            </a:r>
            <a:endParaRPr sz="2800" b="1" dirty="0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7268" y="1536140"/>
            <a:ext cx="3349464" cy="4207940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242"/>
          <a:stretch/>
        </p:blipFill>
        <p:spPr>
          <a:xfrm>
            <a:off x="190158" y="219994"/>
            <a:ext cx="1810295" cy="674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828235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/>
          <p:nvPr/>
        </p:nvSpPr>
        <p:spPr>
          <a:xfrm>
            <a:off x="0" y="0"/>
            <a:ext cx="9144000" cy="1045083"/>
          </a:xfrm>
          <a:prstGeom prst="rect">
            <a:avLst/>
          </a:prstGeom>
          <a:solidFill>
            <a:srgbClr val="092B5E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Shape 105"/>
          <p:cNvSpPr txBox="1"/>
          <p:nvPr/>
        </p:nvSpPr>
        <p:spPr>
          <a:xfrm>
            <a:off x="0" y="6511970"/>
            <a:ext cx="9144000" cy="369332"/>
          </a:xfrm>
          <a:prstGeom prst="rect">
            <a:avLst/>
          </a:prstGeom>
          <a:solidFill>
            <a:srgbClr val="092B5E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Shape 106"/>
          <p:cNvSpPr txBox="1"/>
          <p:nvPr/>
        </p:nvSpPr>
        <p:spPr>
          <a:xfrm>
            <a:off x="4614239" y="1735981"/>
            <a:ext cx="18466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Shape 107"/>
          <p:cNvSpPr txBox="1"/>
          <p:nvPr/>
        </p:nvSpPr>
        <p:spPr>
          <a:xfrm>
            <a:off x="4551053" y="8167856"/>
            <a:ext cx="18466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9" name="Shape 109" descr="Sin título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33179" y="105094"/>
            <a:ext cx="726072" cy="849036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Shape 111"/>
          <p:cNvSpPr txBox="1"/>
          <p:nvPr/>
        </p:nvSpPr>
        <p:spPr>
          <a:xfrm>
            <a:off x="924160" y="1806091"/>
            <a:ext cx="7935091" cy="3170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just">
              <a:lnSpc>
                <a:spcPct val="130000"/>
              </a:lnSpc>
              <a:buClr>
                <a:schemeClr val="accent1"/>
              </a:buClr>
              <a:buSzPts val="2000"/>
              <a:buFont typeface="Courier New"/>
              <a:buChar char="o"/>
            </a:pPr>
            <a:r>
              <a:rPr lang="es-ES" b="1" dirty="0" smtClean="0">
                <a:solidFill>
                  <a:schemeClr val="dk1"/>
                </a:solidFill>
                <a:ea typeface="Arial Narrow"/>
                <a:cs typeface="Arial Narrow"/>
                <a:sym typeface="Arial Narrow"/>
              </a:rPr>
              <a:t>Software</a:t>
            </a:r>
            <a:endParaRPr lang="es-ES" b="1" dirty="0">
              <a:solidFill>
                <a:schemeClr val="dk1"/>
              </a:solidFill>
              <a:ea typeface="Arial Narrow"/>
              <a:cs typeface="Arial Narrow"/>
              <a:sym typeface="Arial Narrow"/>
            </a:endParaRPr>
          </a:p>
        </p:txBody>
      </p:sp>
      <p:sp>
        <p:nvSpPr>
          <p:cNvPr id="12" name="Shape 112"/>
          <p:cNvSpPr txBox="1"/>
          <p:nvPr/>
        </p:nvSpPr>
        <p:spPr>
          <a:xfrm>
            <a:off x="0" y="6511970"/>
            <a:ext cx="9144000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000000"/>
              </a:buClr>
            </a:pPr>
            <a:r>
              <a:rPr lang="es-ES" sz="1600" kern="0" dirty="0" smtClean="0">
                <a:solidFill>
                  <a:srgbClr val="FFFFFF"/>
                </a:solidFill>
                <a:latin typeface="Arial Narrow"/>
                <a:ea typeface="Arial Narrow"/>
                <a:cs typeface="Arial Narrow"/>
                <a:sym typeface="Arial Narrow"/>
              </a:rPr>
              <a:t>Reconstrucción 3D mediante sensor de infrarrojos para la medición del volumen del brazo en pacientes con linfedema.</a:t>
            </a:r>
            <a:endParaRPr lang="es-ES" sz="1400" kern="0" dirty="0">
              <a:solidFill>
                <a:srgbClr val="000000"/>
              </a:solidFill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Marcador de número de diapositiva 1"/>
          <p:cNvSpPr>
            <a:spLocks noGrp="1"/>
          </p:cNvSpPr>
          <p:nvPr>
            <p:ph type="sldNum" idx="12"/>
          </p:nvPr>
        </p:nvSpPr>
        <p:spPr>
          <a:xfrm>
            <a:off x="7010400" y="6516177"/>
            <a:ext cx="2133600" cy="365125"/>
          </a:xfrm>
        </p:spPr>
        <p:txBody>
          <a:bodyPr/>
          <a:lstStyle/>
          <a:p>
            <a:fld id="{AC0946F1-AD2D-45DD-B41C-F4D0273D9842}" type="slidenum">
              <a:rPr lang="es-ES" smtClean="0">
                <a:solidFill>
                  <a:schemeClr val="bg1"/>
                </a:solidFill>
              </a:rPr>
              <a:t>15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3" name="Shape 287"/>
          <p:cNvSpPr txBox="1"/>
          <p:nvPr/>
        </p:nvSpPr>
        <p:spPr>
          <a:xfrm>
            <a:off x="3615443" y="209951"/>
            <a:ext cx="1997662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b="1" dirty="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Metodología </a:t>
            </a:r>
            <a:endParaRPr sz="2800" b="1" dirty="0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0596" y="1806091"/>
            <a:ext cx="4782217" cy="3610479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9700" y="2268951"/>
            <a:ext cx="6962775" cy="3649774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242"/>
          <a:stretch/>
        </p:blipFill>
        <p:spPr>
          <a:xfrm>
            <a:off x="190158" y="219994"/>
            <a:ext cx="1810295" cy="674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596076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/>
          <p:nvPr/>
        </p:nvSpPr>
        <p:spPr>
          <a:xfrm>
            <a:off x="0" y="0"/>
            <a:ext cx="9144000" cy="1045083"/>
          </a:xfrm>
          <a:prstGeom prst="rect">
            <a:avLst/>
          </a:prstGeom>
          <a:solidFill>
            <a:srgbClr val="092B5E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Shape 105"/>
          <p:cNvSpPr txBox="1"/>
          <p:nvPr/>
        </p:nvSpPr>
        <p:spPr>
          <a:xfrm>
            <a:off x="0" y="6511970"/>
            <a:ext cx="9144000" cy="369332"/>
          </a:xfrm>
          <a:prstGeom prst="rect">
            <a:avLst/>
          </a:prstGeom>
          <a:solidFill>
            <a:srgbClr val="092B5E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Shape 106"/>
          <p:cNvSpPr txBox="1"/>
          <p:nvPr/>
        </p:nvSpPr>
        <p:spPr>
          <a:xfrm>
            <a:off x="4614239" y="1735981"/>
            <a:ext cx="18466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Shape 107"/>
          <p:cNvSpPr txBox="1"/>
          <p:nvPr/>
        </p:nvSpPr>
        <p:spPr>
          <a:xfrm>
            <a:off x="4551053" y="8167856"/>
            <a:ext cx="18466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9" name="Shape 109" descr="Sin título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33179" y="105094"/>
            <a:ext cx="726072" cy="849036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Shape 111"/>
          <p:cNvSpPr txBox="1"/>
          <p:nvPr/>
        </p:nvSpPr>
        <p:spPr>
          <a:xfrm>
            <a:off x="924160" y="1806091"/>
            <a:ext cx="7935091" cy="3170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just">
              <a:lnSpc>
                <a:spcPct val="130000"/>
              </a:lnSpc>
              <a:buClr>
                <a:schemeClr val="accent1"/>
              </a:buClr>
              <a:buSzPts val="2000"/>
              <a:buFont typeface="Courier New"/>
              <a:buChar char="o"/>
            </a:pPr>
            <a:r>
              <a:rPr lang="es-ES" b="1" dirty="0" smtClean="0">
                <a:solidFill>
                  <a:schemeClr val="dk1"/>
                </a:solidFill>
                <a:ea typeface="Arial Narrow"/>
                <a:cs typeface="Arial Narrow"/>
                <a:sym typeface="Arial Narrow"/>
              </a:rPr>
              <a:t>Set-up de medida</a:t>
            </a:r>
          </a:p>
          <a:p>
            <a:pPr marL="342900" lvl="0" indent="-342900" algn="just">
              <a:lnSpc>
                <a:spcPct val="130000"/>
              </a:lnSpc>
              <a:buClr>
                <a:schemeClr val="accent1"/>
              </a:buClr>
              <a:buSzPts val="2000"/>
              <a:buFont typeface="Courier New"/>
              <a:buChar char="o"/>
            </a:pPr>
            <a:endParaRPr lang="es-ES" b="1" dirty="0">
              <a:solidFill>
                <a:schemeClr val="dk1"/>
              </a:solidFill>
              <a:ea typeface="Arial Narrow"/>
              <a:cs typeface="Arial Narrow"/>
              <a:sym typeface="Arial Narrow"/>
            </a:endParaRPr>
          </a:p>
          <a:p>
            <a:pPr lvl="0" algn="just">
              <a:lnSpc>
                <a:spcPct val="130000"/>
              </a:lnSpc>
              <a:buClr>
                <a:schemeClr val="accent1"/>
              </a:buClr>
              <a:buSzPts val="2000"/>
            </a:pPr>
            <a:r>
              <a:rPr lang="es-ES" b="1" dirty="0" smtClean="0">
                <a:solidFill>
                  <a:schemeClr val="dk1"/>
                </a:solidFill>
                <a:ea typeface="Arial Narrow"/>
                <a:cs typeface="Arial Narrow"/>
                <a:sym typeface="Arial Narrow"/>
              </a:rPr>
              <a:t>			</a:t>
            </a:r>
            <a:endParaRPr lang="es-ES" b="1" dirty="0">
              <a:solidFill>
                <a:schemeClr val="dk1"/>
              </a:solidFill>
              <a:ea typeface="Arial Narrow"/>
              <a:cs typeface="Arial Narrow"/>
              <a:sym typeface="Arial Narrow"/>
            </a:endParaRPr>
          </a:p>
        </p:txBody>
      </p:sp>
      <p:sp>
        <p:nvSpPr>
          <p:cNvPr id="12" name="Shape 112"/>
          <p:cNvSpPr txBox="1"/>
          <p:nvPr/>
        </p:nvSpPr>
        <p:spPr>
          <a:xfrm>
            <a:off x="0" y="6511970"/>
            <a:ext cx="9144000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000000"/>
              </a:buClr>
            </a:pPr>
            <a:r>
              <a:rPr lang="es-ES" sz="1600" kern="0" dirty="0" smtClean="0">
                <a:solidFill>
                  <a:srgbClr val="FFFFFF"/>
                </a:solidFill>
                <a:latin typeface="Arial Narrow"/>
                <a:ea typeface="Arial Narrow"/>
                <a:cs typeface="Arial Narrow"/>
                <a:sym typeface="Arial Narrow"/>
              </a:rPr>
              <a:t>Reconstrucción 3D mediante sensor de infrarrojos para la medición del volumen del brazo en pacientes con linfedema.</a:t>
            </a:r>
            <a:endParaRPr lang="es-ES" sz="1400" kern="0" dirty="0">
              <a:solidFill>
                <a:srgbClr val="000000"/>
              </a:solidFill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Marcador de número de diapositiva 1"/>
          <p:cNvSpPr>
            <a:spLocks noGrp="1"/>
          </p:cNvSpPr>
          <p:nvPr>
            <p:ph type="sldNum" idx="12"/>
          </p:nvPr>
        </p:nvSpPr>
        <p:spPr>
          <a:xfrm>
            <a:off x="7010400" y="6516177"/>
            <a:ext cx="2133600" cy="365125"/>
          </a:xfrm>
        </p:spPr>
        <p:txBody>
          <a:bodyPr/>
          <a:lstStyle/>
          <a:p>
            <a:fld id="{AC0946F1-AD2D-45DD-B41C-F4D0273D9842}" type="slidenum">
              <a:rPr lang="es-ES" smtClean="0">
                <a:solidFill>
                  <a:schemeClr val="bg1"/>
                </a:solidFill>
              </a:rPr>
              <a:t>16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3" name="Shape 287"/>
          <p:cNvSpPr txBox="1"/>
          <p:nvPr/>
        </p:nvSpPr>
        <p:spPr>
          <a:xfrm>
            <a:off x="3615443" y="209951"/>
            <a:ext cx="1997662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b="1" dirty="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Metodología </a:t>
            </a:r>
            <a:endParaRPr sz="2800" b="1" dirty="0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pic>
        <p:nvPicPr>
          <p:cNvPr id="14" name="Imagen 13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242"/>
          <a:stretch/>
        </p:blipFill>
        <p:spPr>
          <a:xfrm>
            <a:off x="190158" y="219994"/>
            <a:ext cx="1810295" cy="674452"/>
          </a:xfrm>
          <a:prstGeom prst="rect">
            <a:avLst/>
          </a:prstGeom>
        </p:spPr>
      </p:pic>
      <p:pic>
        <p:nvPicPr>
          <p:cNvPr id="3" name="video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1904"/>
                </p14:media>
              </p:ext>
            </p:extLst>
          </p:nvPr>
        </p:nvPicPr>
        <p:blipFill rotWithShape="1">
          <a:blip r:embed="rId7"/>
          <a:srcRect l="26451"/>
          <a:stretch>
            <a:fillRect/>
          </a:stretch>
        </p:blipFill>
        <p:spPr>
          <a:xfrm>
            <a:off x="2482566" y="2580863"/>
            <a:ext cx="4136973" cy="3093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543662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90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/>
          <p:nvPr/>
        </p:nvSpPr>
        <p:spPr>
          <a:xfrm>
            <a:off x="0" y="0"/>
            <a:ext cx="9144000" cy="1045083"/>
          </a:xfrm>
          <a:prstGeom prst="rect">
            <a:avLst/>
          </a:prstGeom>
          <a:solidFill>
            <a:srgbClr val="092B5E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Shape 105"/>
          <p:cNvSpPr txBox="1"/>
          <p:nvPr/>
        </p:nvSpPr>
        <p:spPr>
          <a:xfrm>
            <a:off x="0" y="6511970"/>
            <a:ext cx="9144000" cy="369332"/>
          </a:xfrm>
          <a:prstGeom prst="rect">
            <a:avLst/>
          </a:prstGeom>
          <a:solidFill>
            <a:srgbClr val="092B5E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Shape 106"/>
          <p:cNvSpPr txBox="1"/>
          <p:nvPr/>
        </p:nvSpPr>
        <p:spPr>
          <a:xfrm>
            <a:off x="4614239" y="1735981"/>
            <a:ext cx="18466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Shape 107"/>
          <p:cNvSpPr txBox="1"/>
          <p:nvPr/>
        </p:nvSpPr>
        <p:spPr>
          <a:xfrm>
            <a:off x="4551053" y="8167856"/>
            <a:ext cx="18466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9" name="Shape 109" descr="Sin título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33179" y="105094"/>
            <a:ext cx="726072" cy="849036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Shape 111"/>
          <p:cNvSpPr txBox="1"/>
          <p:nvPr/>
        </p:nvSpPr>
        <p:spPr>
          <a:xfrm>
            <a:off x="924160" y="1806091"/>
            <a:ext cx="7935091" cy="3170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just">
              <a:lnSpc>
                <a:spcPct val="130000"/>
              </a:lnSpc>
              <a:buClr>
                <a:schemeClr val="accent1"/>
              </a:buClr>
              <a:buSzPts val="2000"/>
              <a:buFont typeface="Courier New"/>
              <a:buChar char="o"/>
            </a:pPr>
            <a:r>
              <a:rPr lang="es-ES" b="1" dirty="0" smtClean="0">
                <a:solidFill>
                  <a:schemeClr val="dk1"/>
                </a:solidFill>
                <a:ea typeface="Arial Narrow"/>
                <a:cs typeface="Arial Narrow"/>
                <a:sym typeface="Arial Narrow"/>
              </a:rPr>
              <a:t>3D </a:t>
            </a:r>
            <a:r>
              <a:rPr lang="es-ES" b="1" dirty="0" err="1" smtClean="0">
                <a:solidFill>
                  <a:schemeClr val="dk1"/>
                </a:solidFill>
                <a:ea typeface="Arial Narrow"/>
                <a:cs typeface="Arial Narrow"/>
                <a:sym typeface="Arial Narrow"/>
              </a:rPr>
              <a:t>Scan</a:t>
            </a:r>
            <a:endParaRPr lang="es-ES" b="1" dirty="0" smtClean="0">
              <a:solidFill>
                <a:schemeClr val="dk1"/>
              </a:solidFill>
              <a:ea typeface="Arial Narrow"/>
              <a:cs typeface="Arial Narrow"/>
              <a:sym typeface="Arial Narrow"/>
            </a:endParaRPr>
          </a:p>
          <a:p>
            <a:pPr marL="342900" lvl="0" indent="-342900" algn="just">
              <a:lnSpc>
                <a:spcPct val="130000"/>
              </a:lnSpc>
              <a:buClr>
                <a:schemeClr val="accent1"/>
              </a:buClr>
              <a:buSzPts val="2000"/>
              <a:buFont typeface="Courier New"/>
              <a:buChar char="o"/>
            </a:pPr>
            <a:endParaRPr lang="es-ES" b="1" dirty="0">
              <a:solidFill>
                <a:schemeClr val="dk1"/>
              </a:solidFill>
              <a:ea typeface="Arial Narrow"/>
              <a:cs typeface="Arial Narrow"/>
              <a:sym typeface="Arial Narrow"/>
            </a:endParaRPr>
          </a:p>
        </p:txBody>
      </p:sp>
      <p:sp>
        <p:nvSpPr>
          <p:cNvPr id="12" name="Shape 112"/>
          <p:cNvSpPr txBox="1"/>
          <p:nvPr/>
        </p:nvSpPr>
        <p:spPr>
          <a:xfrm>
            <a:off x="0" y="6511970"/>
            <a:ext cx="9144000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000000"/>
              </a:buClr>
            </a:pPr>
            <a:r>
              <a:rPr lang="es-ES" sz="1600" kern="0" dirty="0" smtClean="0">
                <a:solidFill>
                  <a:srgbClr val="FFFFFF"/>
                </a:solidFill>
                <a:latin typeface="Arial Narrow"/>
                <a:ea typeface="Arial Narrow"/>
                <a:cs typeface="Arial Narrow"/>
                <a:sym typeface="Arial Narrow"/>
              </a:rPr>
              <a:t>Reconstrucción 3D mediante sensor de infrarrojos para la medición del volumen del brazo en pacientes con linfedema.</a:t>
            </a:r>
            <a:endParaRPr lang="es-ES" sz="1400" kern="0" dirty="0">
              <a:solidFill>
                <a:srgbClr val="000000"/>
              </a:solidFill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Marcador de número de diapositiva 1"/>
          <p:cNvSpPr>
            <a:spLocks noGrp="1"/>
          </p:cNvSpPr>
          <p:nvPr>
            <p:ph type="sldNum" idx="12"/>
          </p:nvPr>
        </p:nvSpPr>
        <p:spPr>
          <a:xfrm>
            <a:off x="7010400" y="6516177"/>
            <a:ext cx="2133600" cy="365125"/>
          </a:xfrm>
        </p:spPr>
        <p:txBody>
          <a:bodyPr/>
          <a:lstStyle/>
          <a:p>
            <a:fld id="{AC0946F1-AD2D-45DD-B41C-F4D0273D9842}" type="slidenum">
              <a:rPr lang="es-ES" smtClean="0">
                <a:solidFill>
                  <a:schemeClr val="bg1"/>
                </a:solidFill>
              </a:rPr>
              <a:t>17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3" name="Shape 287"/>
          <p:cNvSpPr txBox="1"/>
          <p:nvPr/>
        </p:nvSpPr>
        <p:spPr>
          <a:xfrm>
            <a:off x="3615443" y="209951"/>
            <a:ext cx="1997662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b="1" dirty="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Metodología </a:t>
            </a:r>
            <a:endParaRPr sz="2800" b="1" dirty="0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0662" y="1615696"/>
            <a:ext cx="5799600" cy="4516161"/>
          </a:xfrm>
          <a:prstGeom prst="rect">
            <a:avLst/>
          </a:prstGeom>
        </p:spPr>
      </p:pic>
      <p:sp>
        <p:nvSpPr>
          <p:cNvPr id="4" name="Rectángulo 3"/>
          <p:cNvSpPr/>
          <p:nvPr/>
        </p:nvSpPr>
        <p:spPr>
          <a:xfrm>
            <a:off x="2628900" y="1994463"/>
            <a:ext cx="1057275" cy="1015437"/>
          </a:xfrm>
          <a:prstGeom prst="rect">
            <a:avLst/>
          </a:prstGeom>
          <a:noFill/>
          <a:ln w="28575" cap="flat" cmpd="sng" algn="ctr">
            <a:solidFill>
              <a:schemeClr val="bg2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4" name="Imagen 1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242"/>
          <a:stretch/>
        </p:blipFill>
        <p:spPr>
          <a:xfrm>
            <a:off x="190158" y="219994"/>
            <a:ext cx="1810295" cy="674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239795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/>
          <p:nvPr/>
        </p:nvSpPr>
        <p:spPr>
          <a:xfrm>
            <a:off x="0" y="0"/>
            <a:ext cx="9144000" cy="1045083"/>
          </a:xfrm>
          <a:prstGeom prst="rect">
            <a:avLst/>
          </a:prstGeom>
          <a:solidFill>
            <a:srgbClr val="092B5E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Shape 105"/>
          <p:cNvSpPr txBox="1"/>
          <p:nvPr/>
        </p:nvSpPr>
        <p:spPr>
          <a:xfrm>
            <a:off x="0" y="6511970"/>
            <a:ext cx="9144000" cy="369332"/>
          </a:xfrm>
          <a:prstGeom prst="rect">
            <a:avLst/>
          </a:prstGeom>
          <a:solidFill>
            <a:srgbClr val="092B5E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Shape 106"/>
          <p:cNvSpPr txBox="1"/>
          <p:nvPr/>
        </p:nvSpPr>
        <p:spPr>
          <a:xfrm>
            <a:off x="4614239" y="1735981"/>
            <a:ext cx="18466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Shape 107"/>
          <p:cNvSpPr txBox="1"/>
          <p:nvPr/>
        </p:nvSpPr>
        <p:spPr>
          <a:xfrm>
            <a:off x="4551053" y="8167856"/>
            <a:ext cx="18466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9" name="Shape 109" descr="Sin título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33179" y="105094"/>
            <a:ext cx="726072" cy="849036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Shape 111"/>
          <p:cNvSpPr txBox="1"/>
          <p:nvPr/>
        </p:nvSpPr>
        <p:spPr>
          <a:xfrm>
            <a:off x="924160" y="1806091"/>
            <a:ext cx="7935091" cy="3170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just">
              <a:lnSpc>
                <a:spcPct val="130000"/>
              </a:lnSpc>
              <a:buClr>
                <a:schemeClr val="accent1"/>
              </a:buClr>
              <a:buSzPts val="2000"/>
              <a:buFont typeface="Courier New"/>
              <a:buChar char="o"/>
            </a:pPr>
            <a:r>
              <a:rPr lang="es-ES" b="1" dirty="0" smtClean="0">
                <a:solidFill>
                  <a:schemeClr val="dk1"/>
                </a:solidFill>
                <a:ea typeface="Arial Narrow"/>
                <a:cs typeface="Arial Narrow"/>
                <a:sym typeface="Arial Narrow"/>
              </a:rPr>
              <a:t>3D </a:t>
            </a:r>
            <a:r>
              <a:rPr lang="es-ES" b="1" dirty="0" err="1" smtClean="0">
                <a:solidFill>
                  <a:schemeClr val="dk1"/>
                </a:solidFill>
                <a:ea typeface="Arial Narrow"/>
                <a:cs typeface="Arial Narrow"/>
                <a:sym typeface="Arial Narrow"/>
              </a:rPr>
              <a:t>Builder</a:t>
            </a:r>
            <a:endParaRPr lang="es-ES" b="1" dirty="0">
              <a:solidFill>
                <a:schemeClr val="dk1"/>
              </a:solidFill>
              <a:ea typeface="Arial Narrow"/>
              <a:cs typeface="Arial Narrow"/>
              <a:sym typeface="Arial Narrow"/>
            </a:endParaRPr>
          </a:p>
        </p:txBody>
      </p:sp>
      <p:sp>
        <p:nvSpPr>
          <p:cNvPr id="12" name="Shape 112"/>
          <p:cNvSpPr txBox="1"/>
          <p:nvPr/>
        </p:nvSpPr>
        <p:spPr>
          <a:xfrm>
            <a:off x="0" y="6511970"/>
            <a:ext cx="9144000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000000"/>
              </a:buClr>
            </a:pPr>
            <a:r>
              <a:rPr lang="es-ES" sz="1600" kern="0" dirty="0" smtClean="0">
                <a:solidFill>
                  <a:srgbClr val="FFFFFF"/>
                </a:solidFill>
                <a:latin typeface="Arial Narrow"/>
                <a:ea typeface="Arial Narrow"/>
                <a:cs typeface="Arial Narrow"/>
                <a:sym typeface="Arial Narrow"/>
              </a:rPr>
              <a:t>Reconstrucción 3D mediante sensor de infrarrojos para la medición del volumen del brazo en pacientes con linfedema.</a:t>
            </a:r>
            <a:endParaRPr lang="es-ES" sz="1400" kern="0" dirty="0">
              <a:solidFill>
                <a:srgbClr val="000000"/>
              </a:solidFill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Marcador de número de diapositiva 1"/>
          <p:cNvSpPr>
            <a:spLocks noGrp="1"/>
          </p:cNvSpPr>
          <p:nvPr>
            <p:ph type="sldNum" idx="12"/>
          </p:nvPr>
        </p:nvSpPr>
        <p:spPr>
          <a:xfrm>
            <a:off x="7010400" y="6516177"/>
            <a:ext cx="2133600" cy="365125"/>
          </a:xfrm>
        </p:spPr>
        <p:txBody>
          <a:bodyPr/>
          <a:lstStyle/>
          <a:p>
            <a:fld id="{AC0946F1-AD2D-45DD-B41C-F4D0273D9842}" type="slidenum">
              <a:rPr lang="es-ES" smtClean="0">
                <a:solidFill>
                  <a:schemeClr val="bg1"/>
                </a:solidFill>
              </a:rPr>
              <a:t>18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3" name="Shape 287"/>
          <p:cNvSpPr txBox="1"/>
          <p:nvPr/>
        </p:nvSpPr>
        <p:spPr>
          <a:xfrm>
            <a:off x="3615443" y="209951"/>
            <a:ext cx="1997662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b="1" dirty="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Metodología </a:t>
            </a:r>
            <a:endParaRPr sz="2800" b="1" dirty="0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250" y="2300527"/>
            <a:ext cx="4514850" cy="2181225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5887" y="1548697"/>
            <a:ext cx="5634947" cy="4459658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242"/>
          <a:stretch/>
        </p:blipFill>
        <p:spPr>
          <a:xfrm>
            <a:off x="190158" y="219994"/>
            <a:ext cx="1810295" cy="674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050595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/>
          <p:nvPr/>
        </p:nvSpPr>
        <p:spPr>
          <a:xfrm>
            <a:off x="0" y="0"/>
            <a:ext cx="9144000" cy="1045083"/>
          </a:xfrm>
          <a:prstGeom prst="rect">
            <a:avLst/>
          </a:prstGeom>
          <a:solidFill>
            <a:srgbClr val="092B5E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Shape 105"/>
          <p:cNvSpPr txBox="1"/>
          <p:nvPr/>
        </p:nvSpPr>
        <p:spPr>
          <a:xfrm>
            <a:off x="0" y="6511970"/>
            <a:ext cx="9144000" cy="369332"/>
          </a:xfrm>
          <a:prstGeom prst="rect">
            <a:avLst/>
          </a:prstGeom>
          <a:solidFill>
            <a:srgbClr val="092B5E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Shape 106"/>
          <p:cNvSpPr txBox="1"/>
          <p:nvPr/>
        </p:nvSpPr>
        <p:spPr>
          <a:xfrm>
            <a:off x="4614239" y="1735981"/>
            <a:ext cx="18466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Shape 107"/>
          <p:cNvSpPr txBox="1"/>
          <p:nvPr/>
        </p:nvSpPr>
        <p:spPr>
          <a:xfrm>
            <a:off x="4551053" y="8167856"/>
            <a:ext cx="18466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9" name="Shape 109" descr="Sin título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33179" y="105094"/>
            <a:ext cx="726072" cy="849036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Shape 111"/>
          <p:cNvSpPr txBox="1"/>
          <p:nvPr/>
        </p:nvSpPr>
        <p:spPr>
          <a:xfrm>
            <a:off x="924160" y="1806091"/>
            <a:ext cx="7935091" cy="3170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just">
              <a:lnSpc>
                <a:spcPct val="130000"/>
              </a:lnSpc>
              <a:buClr>
                <a:schemeClr val="accent1"/>
              </a:buClr>
              <a:buSzPts val="2000"/>
              <a:buFont typeface="Courier New"/>
              <a:buChar char="o"/>
            </a:pPr>
            <a:r>
              <a:rPr lang="es-ES" b="1" dirty="0" smtClean="0">
                <a:solidFill>
                  <a:schemeClr val="dk1"/>
                </a:solidFill>
                <a:ea typeface="Arial Narrow"/>
                <a:cs typeface="Arial Narrow"/>
                <a:sym typeface="Arial Narrow"/>
              </a:rPr>
              <a:t>Cálculo de volumen</a:t>
            </a:r>
          </a:p>
          <a:p>
            <a:pPr marL="342900" lvl="0" indent="-342900" algn="just">
              <a:lnSpc>
                <a:spcPct val="130000"/>
              </a:lnSpc>
              <a:buClr>
                <a:schemeClr val="accent1"/>
              </a:buClr>
              <a:buSzPts val="2000"/>
              <a:buFont typeface="Courier New"/>
              <a:buChar char="o"/>
            </a:pPr>
            <a:endParaRPr lang="es-ES" b="1" dirty="0">
              <a:solidFill>
                <a:schemeClr val="dk1"/>
              </a:solidFill>
              <a:ea typeface="Arial Narrow"/>
              <a:cs typeface="Arial Narrow"/>
              <a:sym typeface="Arial Narrow"/>
            </a:endParaRPr>
          </a:p>
          <a:p>
            <a:pPr marL="342900" lvl="0" indent="-342900" algn="just">
              <a:lnSpc>
                <a:spcPct val="130000"/>
              </a:lnSpc>
              <a:buClr>
                <a:schemeClr val="accent1"/>
              </a:buClr>
              <a:buSzPts val="2000"/>
              <a:buFont typeface="Courier New"/>
              <a:buChar char="o"/>
            </a:pPr>
            <a:endParaRPr lang="es-ES" b="1" dirty="0">
              <a:solidFill>
                <a:schemeClr val="dk1"/>
              </a:solidFill>
              <a:ea typeface="Arial Narrow"/>
              <a:cs typeface="Arial Narrow"/>
              <a:sym typeface="Arial Narrow"/>
            </a:endParaRPr>
          </a:p>
        </p:txBody>
      </p:sp>
      <p:sp>
        <p:nvSpPr>
          <p:cNvPr id="12" name="Shape 112"/>
          <p:cNvSpPr txBox="1"/>
          <p:nvPr/>
        </p:nvSpPr>
        <p:spPr>
          <a:xfrm>
            <a:off x="0" y="6511970"/>
            <a:ext cx="9144000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000000"/>
              </a:buClr>
            </a:pPr>
            <a:r>
              <a:rPr lang="es-ES" sz="1600" kern="0" dirty="0" smtClean="0">
                <a:solidFill>
                  <a:srgbClr val="FFFFFF"/>
                </a:solidFill>
                <a:latin typeface="Arial Narrow"/>
                <a:ea typeface="Arial Narrow"/>
                <a:cs typeface="Arial Narrow"/>
                <a:sym typeface="Arial Narrow"/>
              </a:rPr>
              <a:t>Reconstrucción 3D mediante sensor de infrarrojos para la medición del volumen del brazo en pacientes con linfedema.</a:t>
            </a:r>
            <a:endParaRPr lang="es-ES" sz="1400" kern="0" dirty="0">
              <a:solidFill>
                <a:srgbClr val="000000"/>
              </a:solidFill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Marcador de número de diapositiva 1"/>
          <p:cNvSpPr>
            <a:spLocks noGrp="1"/>
          </p:cNvSpPr>
          <p:nvPr>
            <p:ph type="sldNum" idx="12"/>
          </p:nvPr>
        </p:nvSpPr>
        <p:spPr>
          <a:xfrm>
            <a:off x="7010400" y="6516177"/>
            <a:ext cx="2133600" cy="365125"/>
          </a:xfrm>
        </p:spPr>
        <p:txBody>
          <a:bodyPr/>
          <a:lstStyle/>
          <a:p>
            <a:fld id="{AC0946F1-AD2D-45DD-B41C-F4D0273D9842}" type="slidenum">
              <a:rPr lang="es-ES" smtClean="0">
                <a:solidFill>
                  <a:schemeClr val="bg1"/>
                </a:solidFill>
              </a:rPr>
              <a:t>19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3" name="Shape 287"/>
          <p:cNvSpPr txBox="1"/>
          <p:nvPr/>
        </p:nvSpPr>
        <p:spPr>
          <a:xfrm>
            <a:off x="3615443" y="209951"/>
            <a:ext cx="1997662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b="1" dirty="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Metodología </a:t>
            </a:r>
            <a:endParaRPr sz="2800" b="1" dirty="0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1114" y="1917726"/>
            <a:ext cx="4724814" cy="372160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0848" y="2179852"/>
            <a:ext cx="6731540" cy="3537557"/>
          </a:xfrm>
          <a:prstGeom prst="rect">
            <a:avLst/>
          </a:prstGeom>
        </p:spPr>
      </p:pic>
      <p:sp>
        <p:nvSpPr>
          <p:cNvPr id="7" name="Elipse 6"/>
          <p:cNvSpPr/>
          <p:nvPr/>
        </p:nvSpPr>
        <p:spPr>
          <a:xfrm>
            <a:off x="5185088" y="3594547"/>
            <a:ext cx="856034" cy="383198"/>
          </a:xfrm>
          <a:prstGeom prst="ellipse">
            <a:avLst/>
          </a:prstGeom>
          <a:noFill/>
          <a:ln w="28575" cap="flat" cmpd="sng" algn="ctr">
            <a:solidFill>
              <a:schemeClr val="bg2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6"/>
          <a:srcRect l="2549" t="18451" r="1778" b="14879"/>
          <a:stretch/>
        </p:blipFill>
        <p:spPr>
          <a:xfrm>
            <a:off x="1913370" y="3042041"/>
            <a:ext cx="4902741" cy="2597285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242"/>
          <a:stretch/>
        </p:blipFill>
        <p:spPr>
          <a:xfrm>
            <a:off x="190158" y="219994"/>
            <a:ext cx="1810295" cy="674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557502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/>
          <p:nvPr/>
        </p:nvSpPr>
        <p:spPr>
          <a:xfrm>
            <a:off x="0" y="0"/>
            <a:ext cx="9144000" cy="1045083"/>
          </a:xfrm>
          <a:prstGeom prst="rect">
            <a:avLst/>
          </a:prstGeom>
          <a:solidFill>
            <a:srgbClr val="092B5E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Shape 105"/>
          <p:cNvSpPr txBox="1"/>
          <p:nvPr/>
        </p:nvSpPr>
        <p:spPr>
          <a:xfrm>
            <a:off x="0" y="6511970"/>
            <a:ext cx="9144000" cy="369332"/>
          </a:xfrm>
          <a:prstGeom prst="rect">
            <a:avLst/>
          </a:prstGeom>
          <a:solidFill>
            <a:srgbClr val="092B5E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Shape 106"/>
          <p:cNvSpPr txBox="1"/>
          <p:nvPr/>
        </p:nvSpPr>
        <p:spPr>
          <a:xfrm>
            <a:off x="4614239" y="1735981"/>
            <a:ext cx="18466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Shape 107"/>
          <p:cNvSpPr txBox="1"/>
          <p:nvPr/>
        </p:nvSpPr>
        <p:spPr>
          <a:xfrm>
            <a:off x="4551053" y="8167856"/>
            <a:ext cx="18466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9" name="Shape 109" descr="Sin título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33179" y="105094"/>
            <a:ext cx="726072" cy="849036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Shape 110"/>
          <p:cNvSpPr txBox="1"/>
          <p:nvPr/>
        </p:nvSpPr>
        <p:spPr>
          <a:xfrm>
            <a:off x="3794121" y="209951"/>
            <a:ext cx="1640243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b="1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Contenido</a:t>
            </a:r>
            <a:endParaRPr sz="2800" b="1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111" name="Shape 111"/>
          <p:cNvSpPr txBox="1"/>
          <p:nvPr/>
        </p:nvSpPr>
        <p:spPr>
          <a:xfrm>
            <a:off x="924160" y="1806091"/>
            <a:ext cx="7935091" cy="3170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AutoNum type="arabicPeriod"/>
            </a:pPr>
            <a:r>
              <a:rPr lang="es-ES" sz="2800" b="1" dirty="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Introducción. </a:t>
            </a:r>
            <a:endParaRPr sz="2800" b="1" dirty="0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342900" marR="0" lvl="0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AutoNum type="arabicPeriod"/>
            </a:pPr>
            <a:r>
              <a:rPr lang="es-ES" sz="2800" b="1" dirty="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Metodología.</a:t>
            </a:r>
            <a:endParaRPr sz="2800" b="1" dirty="0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342900" marR="0" lvl="0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AutoNum type="arabicPeriod"/>
            </a:pPr>
            <a:r>
              <a:rPr lang="es-ES" sz="2800" b="1" dirty="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Resultados de medida y análisis.</a:t>
            </a:r>
            <a:endParaRPr dirty="0"/>
          </a:p>
          <a:p>
            <a:pPr marL="342900" marR="0" lvl="0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AutoNum type="arabicPeriod"/>
            </a:pPr>
            <a:r>
              <a:rPr lang="es-ES" sz="2800" b="1" dirty="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Conclusiones.</a:t>
            </a:r>
            <a:endParaRPr dirty="0"/>
          </a:p>
          <a:p>
            <a:pPr marL="342900" marR="0" lvl="0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AutoNum type="arabicPeriod"/>
            </a:pPr>
            <a:r>
              <a:rPr lang="es-ES" sz="2800" b="1" dirty="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Líneas futuras.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Shape 112"/>
          <p:cNvSpPr txBox="1"/>
          <p:nvPr/>
        </p:nvSpPr>
        <p:spPr>
          <a:xfrm>
            <a:off x="0" y="6511970"/>
            <a:ext cx="9144000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000000"/>
              </a:buClr>
            </a:pPr>
            <a:r>
              <a:rPr lang="es-ES" sz="1600" kern="0" dirty="0" smtClean="0">
                <a:solidFill>
                  <a:srgbClr val="FFFFFF"/>
                </a:solidFill>
                <a:latin typeface="Arial Narrow"/>
                <a:ea typeface="Arial Narrow"/>
                <a:cs typeface="Arial Narrow"/>
                <a:sym typeface="Arial Narrow"/>
              </a:rPr>
              <a:t>Reconstrucción 3D mediante sensor de infrarrojos para la medición del volumen del brazo en pacientes con linfedema.</a:t>
            </a:r>
            <a:endParaRPr lang="es-ES" sz="1400" kern="0" dirty="0">
              <a:solidFill>
                <a:srgbClr val="000000"/>
              </a:solidFill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Marcador de número de diapositiva 1"/>
          <p:cNvSpPr>
            <a:spLocks noGrp="1"/>
          </p:cNvSpPr>
          <p:nvPr>
            <p:ph type="sldNum" idx="12"/>
          </p:nvPr>
        </p:nvSpPr>
        <p:spPr>
          <a:xfrm>
            <a:off x="7010400" y="6511970"/>
            <a:ext cx="2133600" cy="365125"/>
          </a:xfrm>
        </p:spPr>
        <p:txBody>
          <a:bodyPr/>
          <a:lstStyle/>
          <a:p>
            <a:fld id="{00000000-1234-1234-1234-123412341234}" type="slidenum">
              <a:rPr lang="es-ES" smtClean="0">
                <a:solidFill>
                  <a:schemeClr val="bg1"/>
                </a:solidFill>
              </a:rPr>
              <a:pPr/>
              <a:t>2</a:t>
            </a:fld>
            <a:endParaRPr lang="es-ES" dirty="0">
              <a:solidFill>
                <a:schemeClr val="bg1"/>
              </a:solidFill>
            </a:endParaRPr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242"/>
          <a:stretch/>
        </p:blipFill>
        <p:spPr>
          <a:xfrm>
            <a:off x="190158" y="219994"/>
            <a:ext cx="1810295" cy="674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519632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/>
          <p:nvPr/>
        </p:nvSpPr>
        <p:spPr>
          <a:xfrm>
            <a:off x="0" y="0"/>
            <a:ext cx="9144000" cy="1045083"/>
          </a:xfrm>
          <a:prstGeom prst="rect">
            <a:avLst/>
          </a:prstGeom>
          <a:solidFill>
            <a:srgbClr val="092B5E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Shape 105"/>
          <p:cNvSpPr txBox="1"/>
          <p:nvPr/>
        </p:nvSpPr>
        <p:spPr>
          <a:xfrm>
            <a:off x="0" y="6511970"/>
            <a:ext cx="9144000" cy="369332"/>
          </a:xfrm>
          <a:prstGeom prst="rect">
            <a:avLst/>
          </a:prstGeom>
          <a:solidFill>
            <a:srgbClr val="092B5E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Shape 106"/>
          <p:cNvSpPr txBox="1"/>
          <p:nvPr/>
        </p:nvSpPr>
        <p:spPr>
          <a:xfrm>
            <a:off x="4614239" y="1735981"/>
            <a:ext cx="18466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Shape 107"/>
          <p:cNvSpPr txBox="1"/>
          <p:nvPr/>
        </p:nvSpPr>
        <p:spPr>
          <a:xfrm>
            <a:off x="4551053" y="8167856"/>
            <a:ext cx="18466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9" name="Shape 109" descr="Sin título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33179" y="105094"/>
            <a:ext cx="726072" cy="849036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Shape 111"/>
          <p:cNvSpPr txBox="1"/>
          <p:nvPr/>
        </p:nvSpPr>
        <p:spPr>
          <a:xfrm>
            <a:off x="924160" y="1806091"/>
            <a:ext cx="7935091" cy="3170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just">
              <a:lnSpc>
                <a:spcPct val="130000"/>
              </a:lnSpc>
              <a:buClr>
                <a:schemeClr val="accent1"/>
              </a:buClr>
              <a:buSzPts val="2000"/>
              <a:buFont typeface="Courier New"/>
              <a:buChar char="o"/>
            </a:pPr>
            <a:r>
              <a:rPr lang="es-ES" b="1" dirty="0" smtClean="0">
                <a:solidFill>
                  <a:schemeClr val="dk1"/>
                </a:solidFill>
                <a:ea typeface="Arial Narrow"/>
                <a:cs typeface="Arial Narrow"/>
                <a:sym typeface="Arial Narrow"/>
              </a:rPr>
              <a:t>Restricciones</a:t>
            </a:r>
            <a:endParaRPr lang="es-ES" b="1" dirty="0">
              <a:solidFill>
                <a:schemeClr val="dk1"/>
              </a:solidFill>
              <a:ea typeface="Arial Narrow"/>
              <a:cs typeface="Arial Narrow"/>
              <a:sym typeface="Arial Narrow"/>
            </a:endParaRPr>
          </a:p>
        </p:txBody>
      </p:sp>
      <p:sp>
        <p:nvSpPr>
          <p:cNvPr id="12" name="Shape 112"/>
          <p:cNvSpPr txBox="1"/>
          <p:nvPr/>
        </p:nvSpPr>
        <p:spPr>
          <a:xfrm>
            <a:off x="0" y="6511970"/>
            <a:ext cx="9144000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000000"/>
              </a:buClr>
            </a:pPr>
            <a:r>
              <a:rPr lang="es-ES" sz="1600" kern="0" dirty="0" smtClean="0">
                <a:solidFill>
                  <a:srgbClr val="FFFFFF"/>
                </a:solidFill>
                <a:latin typeface="Arial Narrow"/>
                <a:ea typeface="Arial Narrow"/>
                <a:cs typeface="Arial Narrow"/>
                <a:sym typeface="Arial Narrow"/>
              </a:rPr>
              <a:t>Reconstrucción 3D mediante sensor de infrarrojos para la medición del volumen del brazo en pacientes con linfedema.</a:t>
            </a:r>
            <a:endParaRPr lang="es-ES" sz="1400" kern="0" dirty="0">
              <a:solidFill>
                <a:srgbClr val="000000"/>
              </a:solidFill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Marcador de número de diapositiva 1"/>
          <p:cNvSpPr>
            <a:spLocks noGrp="1"/>
          </p:cNvSpPr>
          <p:nvPr>
            <p:ph type="sldNum" idx="12"/>
          </p:nvPr>
        </p:nvSpPr>
        <p:spPr>
          <a:xfrm>
            <a:off x="7010400" y="6516177"/>
            <a:ext cx="2133600" cy="365125"/>
          </a:xfrm>
        </p:spPr>
        <p:txBody>
          <a:bodyPr/>
          <a:lstStyle/>
          <a:p>
            <a:fld id="{AC0946F1-AD2D-45DD-B41C-F4D0273D9842}" type="slidenum">
              <a:rPr lang="es-ES" smtClean="0">
                <a:solidFill>
                  <a:schemeClr val="bg1"/>
                </a:solidFill>
              </a:rPr>
              <a:t>20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3" name="Shape 287"/>
          <p:cNvSpPr txBox="1"/>
          <p:nvPr/>
        </p:nvSpPr>
        <p:spPr>
          <a:xfrm>
            <a:off x="3615443" y="209951"/>
            <a:ext cx="1997662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b="1" dirty="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Metodología </a:t>
            </a:r>
            <a:endParaRPr sz="2800" b="1" dirty="0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648" y="2580254"/>
            <a:ext cx="3348038" cy="1939791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1508" y="2580254"/>
            <a:ext cx="3076920" cy="1940400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242"/>
          <a:stretch/>
        </p:blipFill>
        <p:spPr>
          <a:xfrm>
            <a:off x="190158" y="219994"/>
            <a:ext cx="1810295" cy="674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949907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/>
          <p:nvPr/>
        </p:nvSpPr>
        <p:spPr>
          <a:xfrm>
            <a:off x="0" y="0"/>
            <a:ext cx="9144000" cy="1045083"/>
          </a:xfrm>
          <a:prstGeom prst="rect">
            <a:avLst/>
          </a:prstGeom>
          <a:solidFill>
            <a:srgbClr val="092B5E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Shape 105"/>
          <p:cNvSpPr txBox="1"/>
          <p:nvPr/>
        </p:nvSpPr>
        <p:spPr>
          <a:xfrm>
            <a:off x="0" y="6511970"/>
            <a:ext cx="9144000" cy="369332"/>
          </a:xfrm>
          <a:prstGeom prst="rect">
            <a:avLst/>
          </a:prstGeom>
          <a:solidFill>
            <a:srgbClr val="092B5E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Shape 106"/>
          <p:cNvSpPr txBox="1"/>
          <p:nvPr/>
        </p:nvSpPr>
        <p:spPr>
          <a:xfrm>
            <a:off x="4614239" y="1735981"/>
            <a:ext cx="18466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Shape 107"/>
          <p:cNvSpPr txBox="1"/>
          <p:nvPr/>
        </p:nvSpPr>
        <p:spPr>
          <a:xfrm>
            <a:off x="4551053" y="8167856"/>
            <a:ext cx="18466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9" name="Shape 109" descr="Sin título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33179" y="105094"/>
            <a:ext cx="726072" cy="849036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Shape 111"/>
          <p:cNvSpPr txBox="1"/>
          <p:nvPr/>
        </p:nvSpPr>
        <p:spPr>
          <a:xfrm>
            <a:off x="924160" y="1806091"/>
            <a:ext cx="7935091" cy="3170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just">
              <a:lnSpc>
                <a:spcPct val="130000"/>
              </a:lnSpc>
              <a:buClr>
                <a:schemeClr val="accent1"/>
              </a:buClr>
              <a:buSzPts val="2000"/>
              <a:buFont typeface="Courier New"/>
              <a:buChar char="o"/>
            </a:pPr>
            <a:r>
              <a:rPr lang="es-ES" b="1" dirty="0" smtClean="0">
                <a:solidFill>
                  <a:schemeClr val="dk1"/>
                </a:solidFill>
                <a:ea typeface="Arial Narrow"/>
                <a:cs typeface="Arial Narrow"/>
                <a:sym typeface="Arial Narrow"/>
              </a:rPr>
              <a:t>Análisis Estadístico</a:t>
            </a:r>
          </a:p>
          <a:p>
            <a:pPr marL="342900" lvl="0" indent="-342900" algn="just">
              <a:lnSpc>
                <a:spcPct val="130000"/>
              </a:lnSpc>
              <a:buClr>
                <a:schemeClr val="accent1"/>
              </a:buClr>
              <a:buSzPts val="2000"/>
              <a:buFont typeface="Courier New"/>
              <a:buChar char="o"/>
            </a:pPr>
            <a:endParaRPr lang="es-ES" b="1" dirty="0">
              <a:solidFill>
                <a:schemeClr val="dk1"/>
              </a:solidFill>
              <a:ea typeface="Arial Narrow"/>
              <a:cs typeface="Arial Narrow"/>
              <a:sym typeface="Arial Narrow"/>
            </a:endParaRPr>
          </a:p>
          <a:p>
            <a:pPr marL="800100" lvl="1" indent="-342900" algn="just">
              <a:lnSpc>
                <a:spcPct val="130000"/>
              </a:lnSpc>
              <a:buClr>
                <a:schemeClr val="accent1"/>
              </a:buClr>
              <a:buSzPts val="2000"/>
              <a:buFont typeface="Courier New"/>
              <a:buChar char="o"/>
            </a:pPr>
            <a:r>
              <a:rPr lang="es-ES" dirty="0">
                <a:solidFill>
                  <a:schemeClr val="dk1"/>
                </a:solidFill>
                <a:ea typeface="Arial Narrow"/>
                <a:cs typeface="Arial Narrow"/>
                <a:sym typeface="Arial Narrow"/>
              </a:rPr>
              <a:t>Correlación lineal</a:t>
            </a:r>
          </a:p>
          <a:p>
            <a:pPr lvl="1" algn="just">
              <a:lnSpc>
                <a:spcPct val="130000"/>
              </a:lnSpc>
              <a:buClr>
                <a:schemeClr val="accent1"/>
              </a:buClr>
              <a:buSzPts val="2000"/>
            </a:pPr>
            <a:endParaRPr lang="es-ES" dirty="0" smtClean="0">
              <a:solidFill>
                <a:schemeClr val="dk1"/>
              </a:solidFill>
              <a:ea typeface="Arial Narrow"/>
              <a:cs typeface="Arial Narrow"/>
              <a:sym typeface="Arial Narrow"/>
            </a:endParaRPr>
          </a:p>
          <a:p>
            <a:pPr marL="800100" lvl="1" indent="-342900" algn="just">
              <a:lnSpc>
                <a:spcPct val="130000"/>
              </a:lnSpc>
              <a:buClr>
                <a:schemeClr val="accent1"/>
              </a:buClr>
              <a:buSzPts val="2000"/>
              <a:buFont typeface="Courier New"/>
              <a:buChar char="o"/>
            </a:pPr>
            <a:r>
              <a:rPr lang="es-ES" dirty="0" smtClean="0">
                <a:solidFill>
                  <a:schemeClr val="dk1"/>
                </a:solidFill>
                <a:ea typeface="Arial Narrow"/>
                <a:cs typeface="Arial Narrow"/>
                <a:sym typeface="Arial Narrow"/>
              </a:rPr>
              <a:t>Test </a:t>
            </a:r>
            <a:r>
              <a:rPr lang="es-ES" dirty="0">
                <a:solidFill>
                  <a:schemeClr val="dk1"/>
                </a:solidFill>
                <a:ea typeface="Arial Narrow"/>
                <a:cs typeface="Arial Narrow"/>
                <a:sym typeface="Arial Narrow"/>
              </a:rPr>
              <a:t>estadístico no paramétrico de </a:t>
            </a:r>
            <a:r>
              <a:rPr lang="es-ES" dirty="0" err="1" smtClean="0">
                <a:solidFill>
                  <a:schemeClr val="dk1"/>
                </a:solidFill>
                <a:ea typeface="Arial Narrow"/>
                <a:cs typeface="Arial Narrow"/>
                <a:sym typeface="Arial Narrow"/>
              </a:rPr>
              <a:t>Wilcoxon</a:t>
            </a:r>
            <a:endParaRPr lang="es-ES" dirty="0" smtClean="0">
              <a:solidFill>
                <a:schemeClr val="dk1"/>
              </a:solidFill>
              <a:ea typeface="Arial Narrow"/>
              <a:cs typeface="Arial Narrow"/>
              <a:sym typeface="Arial Narrow"/>
            </a:endParaRPr>
          </a:p>
          <a:p>
            <a:pPr marL="342900" lvl="0" indent="-342900" algn="just">
              <a:lnSpc>
                <a:spcPct val="130000"/>
              </a:lnSpc>
              <a:buClr>
                <a:schemeClr val="accent1"/>
              </a:buClr>
              <a:buSzPts val="2000"/>
              <a:buFont typeface="Courier New"/>
              <a:buChar char="o"/>
            </a:pPr>
            <a:endParaRPr lang="es-ES" dirty="0">
              <a:solidFill>
                <a:schemeClr val="dk1"/>
              </a:solidFill>
              <a:ea typeface="Arial Narrow"/>
              <a:cs typeface="Arial Narrow"/>
              <a:sym typeface="Arial Narrow"/>
            </a:endParaRPr>
          </a:p>
          <a:p>
            <a:pPr marL="342900" lvl="0" indent="-342900" algn="just">
              <a:lnSpc>
                <a:spcPct val="130000"/>
              </a:lnSpc>
              <a:buClr>
                <a:schemeClr val="accent1"/>
              </a:buClr>
              <a:buSzPts val="2000"/>
              <a:buFont typeface="Courier New"/>
              <a:buChar char="o"/>
            </a:pPr>
            <a:endParaRPr lang="es-ES" dirty="0" smtClean="0">
              <a:solidFill>
                <a:schemeClr val="dk1"/>
              </a:solidFill>
              <a:ea typeface="Arial Narrow"/>
              <a:cs typeface="Arial Narrow"/>
              <a:sym typeface="Arial Narrow"/>
            </a:endParaRPr>
          </a:p>
          <a:p>
            <a:pPr marL="342900" lvl="0" indent="-342900" algn="just">
              <a:lnSpc>
                <a:spcPct val="130000"/>
              </a:lnSpc>
              <a:buClr>
                <a:schemeClr val="accent1"/>
              </a:buClr>
              <a:buSzPts val="2000"/>
              <a:buFont typeface="Courier New"/>
              <a:buChar char="o"/>
            </a:pPr>
            <a:endParaRPr lang="es-ES" dirty="0">
              <a:solidFill>
                <a:schemeClr val="dk1"/>
              </a:solidFill>
              <a:ea typeface="Arial Narrow"/>
              <a:cs typeface="Arial Narrow"/>
              <a:sym typeface="Arial Narrow"/>
            </a:endParaRPr>
          </a:p>
          <a:p>
            <a:pPr marL="342900" lvl="0" indent="-342900" algn="just">
              <a:lnSpc>
                <a:spcPct val="130000"/>
              </a:lnSpc>
              <a:buClr>
                <a:schemeClr val="accent1"/>
              </a:buClr>
              <a:buSzPts val="2000"/>
              <a:buFont typeface="Courier New"/>
              <a:buChar char="o"/>
            </a:pPr>
            <a:endParaRPr lang="es-ES" dirty="0" smtClean="0">
              <a:solidFill>
                <a:schemeClr val="dk1"/>
              </a:solidFill>
              <a:ea typeface="Arial Narrow"/>
              <a:cs typeface="Arial Narrow"/>
              <a:sym typeface="Arial Narrow"/>
            </a:endParaRPr>
          </a:p>
        </p:txBody>
      </p:sp>
      <p:sp>
        <p:nvSpPr>
          <p:cNvPr id="12" name="Shape 112"/>
          <p:cNvSpPr txBox="1"/>
          <p:nvPr/>
        </p:nvSpPr>
        <p:spPr>
          <a:xfrm>
            <a:off x="0" y="6511970"/>
            <a:ext cx="9144000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000000"/>
              </a:buClr>
            </a:pPr>
            <a:r>
              <a:rPr lang="es-ES" sz="1600" kern="0" dirty="0" smtClean="0">
                <a:solidFill>
                  <a:srgbClr val="FFFFFF"/>
                </a:solidFill>
                <a:latin typeface="Arial Narrow"/>
                <a:ea typeface="Arial Narrow"/>
                <a:cs typeface="Arial Narrow"/>
                <a:sym typeface="Arial Narrow"/>
              </a:rPr>
              <a:t>Reconstrucción 3D mediante sensor de infrarrojos para la medición del volumen del brazo en pacientes con linfedema.</a:t>
            </a:r>
            <a:endParaRPr lang="es-ES" sz="1400" kern="0" dirty="0">
              <a:solidFill>
                <a:srgbClr val="000000"/>
              </a:solidFill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Marcador de número de diapositiva 1"/>
          <p:cNvSpPr>
            <a:spLocks noGrp="1"/>
          </p:cNvSpPr>
          <p:nvPr>
            <p:ph type="sldNum" idx="12"/>
          </p:nvPr>
        </p:nvSpPr>
        <p:spPr>
          <a:xfrm>
            <a:off x="7010400" y="6516177"/>
            <a:ext cx="2133600" cy="365125"/>
          </a:xfrm>
        </p:spPr>
        <p:txBody>
          <a:bodyPr/>
          <a:lstStyle/>
          <a:p>
            <a:fld id="{AC0946F1-AD2D-45DD-B41C-F4D0273D9842}" type="slidenum">
              <a:rPr lang="es-ES" smtClean="0">
                <a:solidFill>
                  <a:schemeClr val="bg1"/>
                </a:solidFill>
              </a:rPr>
              <a:t>21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3" name="Shape 287"/>
          <p:cNvSpPr txBox="1"/>
          <p:nvPr/>
        </p:nvSpPr>
        <p:spPr>
          <a:xfrm>
            <a:off x="3615443" y="209951"/>
            <a:ext cx="1997662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b="1" dirty="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Metodología </a:t>
            </a:r>
            <a:endParaRPr sz="2800" b="1" dirty="0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0193" y="3905829"/>
            <a:ext cx="1733550" cy="1390650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242"/>
          <a:stretch/>
        </p:blipFill>
        <p:spPr>
          <a:xfrm>
            <a:off x="190158" y="219994"/>
            <a:ext cx="1810295" cy="674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013613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/>
          <p:nvPr/>
        </p:nvSpPr>
        <p:spPr>
          <a:xfrm>
            <a:off x="0" y="0"/>
            <a:ext cx="9144000" cy="1045083"/>
          </a:xfrm>
          <a:prstGeom prst="rect">
            <a:avLst/>
          </a:prstGeom>
          <a:solidFill>
            <a:srgbClr val="092B5E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Shape 105"/>
          <p:cNvSpPr txBox="1"/>
          <p:nvPr/>
        </p:nvSpPr>
        <p:spPr>
          <a:xfrm>
            <a:off x="0" y="6511970"/>
            <a:ext cx="9144000" cy="369332"/>
          </a:xfrm>
          <a:prstGeom prst="rect">
            <a:avLst/>
          </a:prstGeom>
          <a:solidFill>
            <a:srgbClr val="092B5E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Shape 106"/>
          <p:cNvSpPr txBox="1"/>
          <p:nvPr/>
        </p:nvSpPr>
        <p:spPr>
          <a:xfrm>
            <a:off x="4614239" y="1735981"/>
            <a:ext cx="18466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Shape 107"/>
          <p:cNvSpPr txBox="1"/>
          <p:nvPr/>
        </p:nvSpPr>
        <p:spPr>
          <a:xfrm>
            <a:off x="4551053" y="8167856"/>
            <a:ext cx="18466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9" name="Shape 109" descr="Sin título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33179" y="105094"/>
            <a:ext cx="726072" cy="849036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Shape 111"/>
          <p:cNvSpPr txBox="1"/>
          <p:nvPr/>
        </p:nvSpPr>
        <p:spPr>
          <a:xfrm>
            <a:off x="924160" y="1806091"/>
            <a:ext cx="7935091" cy="3170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>
              <a:lnSpc>
                <a:spcPct val="130000"/>
              </a:lnSpc>
              <a:buClr>
                <a:srgbClr val="BFBFBF"/>
              </a:buClr>
              <a:buSzPts val="2800"/>
              <a:buFont typeface="Calibri"/>
              <a:buAutoNum type="arabicPeriod"/>
            </a:pPr>
            <a:r>
              <a:rPr lang="es-ES" sz="2800" b="1" dirty="0">
                <a:solidFill>
                  <a:srgbClr val="BFBFBF"/>
                </a:solidFill>
                <a:ea typeface="Arial Narrow"/>
                <a:cs typeface="Arial Narrow"/>
                <a:sym typeface="Arial Narrow"/>
              </a:rPr>
              <a:t>Introducción. </a:t>
            </a:r>
          </a:p>
          <a:p>
            <a:pPr marL="342900" lvl="0" indent="-342900">
              <a:lnSpc>
                <a:spcPct val="130000"/>
              </a:lnSpc>
              <a:buClr>
                <a:srgbClr val="BFBFBF"/>
              </a:buClr>
              <a:buSzPts val="2800"/>
              <a:buFont typeface="Calibri"/>
              <a:buAutoNum type="arabicPeriod"/>
            </a:pPr>
            <a:r>
              <a:rPr lang="es-ES" sz="2800" b="1" dirty="0">
                <a:solidFill>
                  <a:srgbClr val="BFBFBF"/>
                </a:solidFill>
                <a:ea typeface="Arial Narrow"/>
                <a:cs typeface="Arial Narrow"/>
                <a:sym typeface="Arial Narrow"/>
              </a:rPr>
              <a:t>Metodología.</a:t>
            </a:r>
          </a:p>
          <a:p>
            <a:pPr marL="342900" lvl="0" indent="-342900">
              <a:lnSpc>
                <a:spcPct val="130000"/>
              </a:lnSpc>
              <a:buClr>
                <a:schemeClr val="dk1"/>
              </a:buClr>
              <a:buSzPts val="2800"/>
              <a:buFont typeface="Calibri"/>
              <a:buAutoNum type="arabicPeriod"/>
            </a:pPr>
            <a:r>
              <a:rPr lang="es-ES" sz="2800" b="1" dirty="0">
                <a:solidFill>
                  <a:schemeClr val="dk1"/>
                </a:solidFill>
                <a:ea typeface="Arial Narrow"/>
                <a:cs typeface="Arial Narrow"/>
                <a:sym typeface="Arial Narrow"/>
              </a:rPr>
              <a:t>Resultados de medida y análisis.</a:t>
            </a:r>
            <a:endParaRPr lang="es-ES" sz="2800" dirty="0"/>
          </a:p>
          <a:p>
            <a:pPr marL="342900" lvl="0" indent="-342900">
              <a:lnSpc>
                <a:spcPct val="130000"/>
              </a:lnSpc>
              <a:buClr>
                <a:srgbClr val="BFBFBF"/>
              </a:buClr>
              <a:buSzPts val="2800"/>
              <a:buFont typeface="Calibri"/>
              <a:buAutoNum type="arabicPeriod"/>
            </a:pPr>
            <a:r>
              <a:rPr lang="es-ES" sz="2800" b="1" dirty="0">
                <a:solidFill>
                  <a:srgbClr val="BFBFBF"/>
                </a:solidFill>
                <a:ea typeface="Arial Narrow"/>
                <a:cs typeface="Arial Narrow"/>
                <a:sym typeface="Arial Narrow"/>
              </a:rPr>
              <a:t>Conclusiones.</a:t>
            </a:r>
            <a:endParaRPr lang="es-ES" sz="2800" dirty="0"/>
          </a:p>
          <a:p>
            <a:pPr marL="342900" lvl="0" indent="-342900">
              <a:lnSpc>
                <a:spcPct val="130000"/>
              </a:lnSpc>
              <a:buClr>
                <a:srgbClr val="BFBFBF"/>
              </a:buClr>
              <a:buSzPts val="2800"/>
              <a:buFont typeface="Calibri"/>
              <a:buAutoNum type="arabicPeriod"/>
            </a:pPr>
            <a:r>
              <a:rPr lang="es-ES" sz="2800" b="1" dirty="0">
                <a:solidFill>
                  <a:srgbClr val="BFBFBF"/>
                </a:solidFill>
                <a:ea typeface="Arial Narrow"/>
                <a:cs typeface="Arial Narrow"/>
                <a:sym typeface="Arial Narrow"/>
              </a:rPr>
              <a:t>Líneas futuras.</a:t>
            </a:r>
            <a:endParaRPr lang="es-ES" sz="2800" dirty="0"/>
          </a:p>
        </p:txBody>
      </p:sp>
      <p:sp>
        <p:nvSpPr>
          <p:cNvPr id="12" name="Shape 112"/>
          <p:cNvSpPr txBox="1"/>
          <p:nvPr/>
        </p:nvSpPr>
        <p:spPr>
          <a:xfrm>
            <a:off x="0" y="6511970"/>
            <a:ext cx="9144000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000000"/>
              </a:buClr>
            </a:pPr>
            <a:r>
              <a:rPr lang="es-ES" sz="1600" kern="0" dirty="0" smtClean="0">
                <a:solidFill>
                  <a:srgbClr val="FFFFFF"/>
                </a:solidFill>
                <a:latin typeface="Arial Narrow"/>
                <a:ea typeface="Arial Narrow"/>
                <a:cs typeface="Arial Narrow"/>
                <a:sym typeface="Arial Narrow"/>
              </a:rPr>
              <a:t>Reconstrucción 3D mediante sensor de infrarrojos para la medición del volumen del brazo en pacientes con linfedema.</a:t>
            </a:r>
            <a:endParaRPr lang="es-ES" sz="1400" kern="0" dirty="0">
              <a:solidFill>
                <a:srgbClr val="000000"/>
              </a:solidFill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Marcador de número de diapositiva 1"/>
          <p:cNvSpPr>
            <a:spLocks noGrp="1"/>
          </p:cNvSpPr>
          <p:nvPr>
            <p:ph type="sldNum" idx="12"/>
          </p:nvPr>
        </p:nvSpPr>
        <p:spPr>
          <a:xfrm>
            <a:off x="7010400" y="6516177"/>
            <a:ext cx="2133600" cy="365125"/>
          </a:xfrm>
        </p:spPr>
        <p:txBody>
          <a:bodyPr/>
          <a:lstStyle/>
          <a:p>
            <a:fld id="{AC0946F1-AD2D-45DD-B41C-F4D0273D9842}" type="slidenum">
              <a:rPr lang="es-ES" smtClean="0">
                <a:solidFill>
                  <a:schemeClr val="bg1"/>
                </a:solidFill>
              </a:rPr>
              <a:t>22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4" name="Shape 619"/>
          <p:cNvSpPr txBox="1"/>
          <p:nvPr/>
        </p:nvSpPr>
        <p:spPr>
          <a:xfrm>
            <a:off x="3794121" y="209951"/>
            <a:ext cx="1640243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b="1" dirty="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Contenido</a:t>
            </a:r>
            <a:endParaRPr sz="2800" b="1" dirty="0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242"/>
          <a:stretch/>
        </p:blipFill>
        <p:spPr>
          <a:xfrm>
            <a:off x="190158" y="219994"/>
            <a:ext cx="1810295" cy="674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591646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/>
          <p:nvPr/>
        </p:nvSpPr>
        <p:spPr>
          <a:xfrm>
            <a:off x="0" y="0"/>
            <a:ext cx="9144000" cy="1045083"/>
          </a:xfrm>
          <a:prstGeom prst="rect">
            <a:avLst/>
          </a:prstGeom>
          <a:solidFill>
            <a:srgbClr val="092B5E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Shape 105"/>
          <p:cNvSpPr txBox="1"/>
          <p:nvPr/>
        </p:nvSpPr>
        <p:spPr>
          <a:xfrm>
            <a:off x="0" y="6511970"/>
            <a:ext cx="9144000" cy="369332"/>
          </a:xfrm>
          <a:prstGeom prst="rect">
            <a:avLst/>
          </a:prstGeom>
          <a:solidFill>
            <a:srgbClr val="092B5E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Shape 106"/>
          <p:cNvSpPr txBox="1"/>
          <p:nvPr/>
        </p:nvSpPr>
        <p:spPr>
          <a:xfrm>
            <a:off x="4614239" y="1735981"/>
            <a:ext cx="18466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Shape 107"/>
          <p:cNvSpPr txBox="1"/>
          <p:nvPr/>
        </p:nvSpPr>
        <p:spPr>
          <a:xfrm>
            <a:off x="4551053" y="8167856"/>
            <a:ext cx="18466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9" name="Shape 109" descr="Sin título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33179" y="105094"/>
            <a:ext cx="726072" cy="849036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Shape 111"/>
          <p:cNvSpPr txBox="1"/>
          <p:nvPr/>
        </p:nvSpPr>
        <p:spPr>
          <a:xfrm>
            <a:off x="885059" y="1806090"/>
            <a:ext cx="7935091" cy="3170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Shape 112"/>
          <p:cNvSpPr txBox="1"/>
          <p:nvPr/>
        </p:nvSpPr>
        <p:spPr>
          <a:xfrm>
            <a:off x="0" y="6511970"/>
            <a:ext cx="9144000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000000"/>
              </a:buClr>
            </a:pPr>
            <a:r>
              <a:rPr lang="es-ES" sz="1600" kern="0" dirty="0" smtClean="0">
                <a:solidFill>
                  <a:srgbClr val="FFFFFF"/>
                </a:solidFill>
                <a:latin typeface="Arial Narrow"/>
                <a:ea typeface="Arial Narrow"/>
                <a:cs typeface="Arial Narrow"/>
                <a:sym typeface="Arial Narrow"/>
              </a:rPr>
              <a:t>Reconstrucción 3D mediante sensor de infrarrojos para la medición del volumen del brazo en pacientes con linfedema.</a:t>
            </a:r>
            <a:endParaRPr lang="es-ES" sz="1400" kern="0" dirty="0">
              <a:solidFill>
                <a:srgbClr val="000000"/>
              </a:solidFill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Marcador de número de diapositiva 1"/>
          <p:cNvSpPr>
            <a:spLocks noGrp="1"/>
          </p:cNvSpPr>
          <p:nvPr>
            <p:ph type="sldNum" idx="12"/>
          </p:nvPr>
        </p:nvSpPr>
        <p:spPr>
          <a:xfrm>
            <a:off x="7010400" y="6516177"/>
            <a:ext cx="2133600" cy="365125"/>
          </a:xfrm>
        </p:spPr>
        <p:txBody>
          <a:bodyPr/>
          <a:lstStyle/>
          <a:p>
            <a:fld id="{AC0946F1-AD2D-45DD-B41C-F4D0273D9842}" type="slidenum">
              <a:rPr lang="es-ES" smtClean="0">
                <a:solidFill>
                  <a:schemeClr val="bg1"/>
                </a:solidFill>
              </a:rPr>
              <a:t>23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4" name="Shape 648"/>
          <p:cNvSpPr txBox="1"/>
          <p:nvPr/>
        </p:nvSpPr>
        <p:spPr>
          <a:xfrm>
            <a:off x="2249687" y="209951"/>
            <a:ext cx="472918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b="1" dirty="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Resultados De Medida y Análisis</a:t>
            </a:r>
            <a:endParaRPr sz="2800" b="1" dirty="0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242"/>
          <a:stretch/>
        </p:blipFill>
        <p:spPr>
          <a:xfrm>
            <a:off x="190158" y="219994"/>
            <a:ext cx="1810295" cy="674452"/>
          </a:xfrm>
          <a:prstGeom prst="rect">
            <a:avLst/>
          </a:prstGeom>
        </p:spPr>
      </p:pic>
      <p:pic>
        <p:nvPicPr>
          <p:cNvPr id="15" name="Marcador de contenido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158" y="1253001"/>
            <a:ext cx="5280648" cy="4965363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60643" y="3100277"/>
            <a:ext cx="3808772" cy="581726"/>
          </a:xfrm>
          <a:prstGeom prst="rect">
            <a:avLst/>
          </a:prstGeom>
        </p:spPr>
      </p:pic>
      <p:sp>
        <p:nvSpPr>
          <p:cNvPr id="4" name="Elipse 3"/>
          <p:cNvSpPr/>
          <p:nvPr/>
        </p:nvSpPr>
        <p:spPr>
          <a:xfrm>
            <a:off x="1323974" y="2268951"/>
            <a:ext cx="1249089" cy="1000365"/>
          </a:xfrm>
          <a:prstGeom prst="ellipse">
            <a:avLst/>
          </a:prstGeom>
          <a:noFill/>
          <a:ln w="28575" cap="flat" cmpd="sng" algn="ctr">
            <a:solidFill>
              <a:schemeClr val="bg2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" name="Elipse 18"/>
          <p:cNvSpPr/>
          <p:nvPr/>
        </p:nvSpPr>
        <p:spPr>
          <a:xfrm>
            <a:off x="8421715" y="2992851"/>
            <a:ext cx="647700" cy="1000365"/>
          </a:xfrm>
          <a:prstGeom prst="ellipse">
            <a:avLst/>
          </a:prstGeom>
          <a:noFill/>
          <a:ln w="28575" cap="flat" cmpd="sng" algn="ctr">
            <a:solidFill>
              <a:schemeClr val="bg2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Rectángulo 5"/>
          <p:cNvSpPr/>
          <p:nvPr/>
        </p:nvSpPr>
        <p:spPr>
          <a:xfrm>
            <a:off x="1775545" y="1064148"/>
            <a:ext cx="2109873" cy="4138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 algn="just">
              <a:lnSpc>
                <a:spcPct val="130000"/>
              </a:lnSpc>
              <a:buClr>
                <a:schemeClr val="accent1"/>
              </a:buClr>
              <a:buSzPts val="2000"/>
            </a:pPr>
            <a:r>
              <a:rPr lang="es-ES" dirty="0" smtClean="0">
                <a:solidFill>
                  <a:schemeClr val="dk1"/>
                </a:solidFill>
                <a:ea typeface="Arial Narrow"/>
                <a:cs typeface="Arial Narrow"/>
                <a:sym typeface="Arial Narrow"/>
              </a:rPr>
              <a:t>Correlación lineal</a:t>
            </a:r>
            <a:endParaRPr lang="es-ES" dirty="0">
              <a:solidFill>
                <a:schemeClr val="dk1"/>
              </a:solidFill>
              <a:ea typeface="Arial Narrow"/>
              <a:cs typeface="Arial Narrow"/>
              <a:sym typeface="Arial Narrow"/>
            </a:endParaRPr>
          </a:p>
        </p:txBody>
      </p:sp>
      <p:sp>
        <p:nvSpPr>
          <p:cNvPr id="7" name="Rectángulo 6"/>
          <p:cNvSpPr/>
          <p:nvPr/>
        </p:nvSpPr>
        <p:spPr>
          <a:xfrm>
            <a:off x="6165707" y="2409837"/>
            <a:ext cx="1814792" cy="4138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 algn="just">
              <a:lnSpc>
                <a:spcPct val="130000"/>
              </a:lnSpc>
              <a:buClr>
                <a:schemeClr val="accent1"/>
              </a:buClr>
              <a:buSzPts val="2000"/>
            </a:pPr>
            <a:r>
              <a:rPr lang="es-ES" dirty="0" smtClean="0">
                <a:solidFill>
                  <a:schemeClr val="dk1"/>
                </a:solidFill>
                <a:ea typeface="Arial Narrow"/>
                <a:cs typeface="Arial Narrow"/>
                <a:sym typeface="Arial Narrow"/>
              </a:rPr>
              <a:t>Test </a:t>
            </a:r>
            <a:r>
              <a:rPr lang="es-ES" dirty="0" err="1" smtClean="0">
                <a:solidFill>
                  <a:schemeClr val="dk1"/>
                </a:solidFill>
                <a:ea typeface="Arial Narrow"/>
                <a:cs typeface="Arial Narrow"/>
                <a:sym typeface="Arial Narrow"/>
              </a:rPr>
              <a:t>Wilcoxon</a:t>
            </a:r>
            <a:endParaRPr lang="es-ES" dirty="0">
              <a:solidFill>
                <a:schemeClr val="dk1"/>
              </a:solidFill>
              <a:ea typeface="Arial Narrow"/>
              <a:cs typeface="Arial Narrow"/>
              <a:sym typeface="Arial Narrow"/>
            </a:endParaRPr>
          </a:p>
        </p:txBody>
      </p:sp>
    </p:spTree>
    <p:extLst>
      <p:ext uri="{BB962C8B-B14F-4D97-AF65-F5344CB8AC3E}">
        <p14:creationId xmlns:p14="http://schemas.microsoft.com/office/powerpoint/2010/main" val="2462978036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/>
          <p:nvPr/>
        </p:nvSpPr>
        <p:spPr>
          <a:xfrm>
            <a:off x="0" y="0"/>
            <a:ext cx="9144000" cy="1045083"/>
          </a:xfrm>
          <a:prstGeom prst="rect">
            <a:avLst/>
          </a:prstGeom>
          <a:solidFill>
            <a:srgbClr val="092B5E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Shape 105"/>
          <p:cNvSpPr txBox="1"/>
          <p:nvPr/>
        </p:nvSpPr>
        <p:spPr>
          <a:xfrm>
            <a:off x="0" y="6511970"/>
            <a:ext cx="9144000" cy="369332"/>
          </a:xfrm>
          <a:prstGeom prst="rect">
            <a:avLst/>
          </a:prstGeom>
          <a:solidFill>
            <a:srgbClr val="092B5E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Shape 106"/>
          <p:cNvSpPr txBox="1"/>
          <p:nvPr/>
        </p:nvSpPr>
        <p:spPr>
          <a:xfrm>
            <a:off x="4614239" y="1735981"/>
            <a:ext cx="18466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Shape 107"/>
          <p:cNvSpPr txBox="1"/>
          <p:nvPr/>
        </p:nvSpPr>
        <p:spPr>
          <a:xfrm>
            <a:off x="4551053" y="8167856"/>
            <a:ext cx="18466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9" name="Shape 109" descr="Sin título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33179" y="105094"/>
            <a:ext cx="726072" cy="849036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Shape 111"/>
          <p:cNvSpPr txBox="1"/>
          <p:nvPr/>
        </p:nvSpPr>
        <p:spPr>
          <a:xfrm>
            <a:off x="924160" y="1806091"/>
            <a:ext cx="7935091" cy="3170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>
              <a:lnSpc>
                <a:spcPct val="130000"/>
              </a:lnSpc>
              <a:buClr>
                <a:srgbClr val="BFBFBF"/>
              </a:buClr>
              <a:buSzPts val="2800"/>
              <a:buFont typeface="Calibri"/>
              <a:buAutoNum type="arabicPeriod"/>
            </a:pPr>
            <a:r>
              <a:rPr lang="es-ES" sz="2800" b="1" dirty="0">
                <a:solidFill>
                  <a:srgbClr val="BFBFBF"/>
                </a:solidFill>
                <a:ea typeface="Arial Narrow"/>
                <a:cs typeface="Arial Narrow"/>
                <a:sym typeface="Arial Narrow"/>
              </a:rPr>
              <a:t>Introducción. </a:t>
            </a:r>
          </a:p>
          <a:p>
            <a:pPr marL="342900" lvl="0" indent="-342900">
              <a:lnSpc>
                <a:spcPct val="130000"/>
              </a:lnSpc>
              <a:buClr>
                <a:srgbClr val="BFBFBF"/>
              </a:buClr>
              <a:buSzPts val="2800"/>
              <a:buFont typeface="Calibri"/>
              <a:buAutoNum type="arabicPeriod"/>
            </a:pPr>
            <a:r>
              <a:rPr lang="es-ES" sz="2800" b="1" dirty="0">
                <a:solidFill>
                  <a:srgbClr val="BFBFBF"/>
                </a:solidFill>
                <a:ea typeface="Arial Narrow"/>
                <a:cs typeface="Arial Narrow"/>
                <a:sym typeface="Arial Narrow"/>
              </a:rPr>
              <a:t>Metodología.</a:t>
            </a:r>
          </a:p>
          <a:p>
            <a:pPr marL="342900" lvl="0" indent="-342900">
              <a:lnSpc>
                <a:spcPct val="130000"/>
              </a:lnSpc>
              <a:buClr>
                <a:srgbClr val="BFBFBF"/>
              </a:buClr>
              <a:buSzPts val="2800"/>
              <a:buFont typeface="Calibri"/>
              <a:buAutoNum type="arabicPeriod"/>
            </a:pPr>
            <a:r>
              <a:rPr lang="es-ES" sz="2800" b="1" dirty="0">
                <a:solidFill>
                  <a:srgbClr val="BFBFBF"/>
                </a:solidFill>
                <a:ea typeface="Arial Narrow"/>
                <a:cs typeface="Arial Narrow"/>
                <a:sym typeface="Arial Narrow"/>
              </a:rPr>
              <a:t>Resultados de medida y análisis.</a:t>
            </a:r>
            <a:endParaRPr lang="es-ES" sz="2800" dirty="0"/>
          </a:p>
          <a:p>
            <a:pPr marL="342900" lvl="0" indent="-342900">
              <a:lnSpc>
                <a:spcPct val="130000"/>
              </a:lnSpc>
              <a:buClr>
                <a:schemeClr val="dk1"/>
              </a:buClr>
              <a:buSzPts val="2800"/>
              <a:buFont typeface="Calibri"/>
              <a:buAutoNum type="arabicPeriod"/>
            </a:pPr>
            <a:r>
              <a:rPr lang="es-ES" sz="2800" b="1" dirty="0">
                <a:solidFill>
                  <a:schemeClr val="dk1"/>
                </a:solidFill>
                <a:ea typeface="Arial Narrow"/>
                <a:cs typeface="Arial Narrow"/>
                <a:sym typeface="Arial Narrow"/>
              </a:rPr>
              <a:t>Conclusiones.</a:t>
            </a:r>
            <a:endParaRPr lang="es-ES" sz="2800" dirty="0"/>
          </a:p>
          <a:p>
            <a:pPr marL="342900" lvl="0" indent="-342900">
              <a:lnSpc>
                <a:spcPct val="130000"/>
              </a:lnSpc>
              <a:buClr>
                <a:srgbClr val="BFBFBF"/>
              </a:buClr>
              <a:buSzPts val="2800"/>
              <a:buFont typeface="Calibri"/>
              <a:buAutoNum type="arabicPeriod"/>
            </a:pPr>
            <a:r>
              <a:rPr lang="es-ES" sz="2800" b="1" dirty="0">
                <a:solidFill>
                  <a:srgbClr val="BFBFBF"/>
                </a:solidFill>
                <a:ea typeface="Arial Narrow"/>
                <a:cs typeface="Arial Narrow"/>
                <a:sym typeface="Arial Narrow"/>
              </a:rPr>
              <a:t>Líneas futuras.</a:t>
            </a:r>
            <a:endParaRPr lang="es-ES" sz="2800" dirty="0"/>
          </a:p>
          <a:p>
            <a:pPr lvl="0">
              <a:lnSpc>
                <a:spcPct val="130000"/>
              </a:lnSpc>
              <a:buClr>
                <a:srgbClr val="BFBFBF"/>
              </a:buClr>
              <a:buSzPts val="2800"/>
            </a:pPr>
            <a:endParaRPr lang="es-ES" sz="2800" dirty="0"/>
          </a:p>
        </p:txBody>
      </p:sp>
      <p:sp>
        <p:nvSpPr>
          <p:cNvPr id="12" name="Shape 112"/>
          <p:cNvSpPr txBox="1"/>
          <p:nvPr/>
        </p:nvSpPr>
        <p:spPr>
          <a:xfrm>
            <a:off x="0" y="6511970"/>
            <a:ext cx="9144000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000000"/>
              </a:buClr>
            </a:pPr>
            <a:r>
              <a:rPr lang="es-ES" sz="1600" kern="0" dirty="0" smtClean="0">
                <a:solidFill>
                  <a:srgbClr val="FFFFFF"/>
                </a:solidFill>
                <a:latin typeface="Arial Narrow"/>
                <a:ea typeface="Arial Narrow"/>
                <a:cs typeface="Arial Narrow"/>
                <a:sym typeface="Arial Narrow"/>
              </a:rPr>
              <a:t>Reconstrucción 3D mediante sensor de infrarrojos para la medición del volumen del brazo en pacientes con linfedema.</a:t>
            </a:r>
            <a:endParaRPr lang="es-ES" sz="1400" kern="0" dirty="0">
              <a:solidFill>
                <a:srgbClr val="000000"/>
              </a:solidFill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Marcador de número de diapositiva 1"/>
          <p:cNvSpPr>
            <a:spLocks noGrp="1"/>
          </p:cNvSpPr>
          <p:nvPr>
            <p:ph type="sldNum" idx="12"/>
          </p:nvPr>
        </p:nvSpPr>
        <p:spPr>
          <a:xfrm>
            <a:off x="7010400" y="6516177"/>
            <a:ext cx="2133600" cy="365125"/>
          </a:xfrm>
        </p:spPr>
        <p:txBody>
          <a:bodyPr/>
          <a:lstStyle/>
          <a:p>
            <a:fld id="{AC0946F1-AD2D-45DD-B41C-F4D0273D9842}" type="slidenum">
              <a:rPr lang="es-ES" smtClean="0">
                <a:solidFill>
                  <a:schemeClr val="bg1"/>
                </a:solidFill>
              </a:rPr>
              <a:t>24</a:t>
            </a:fld>
            <a:endParaRPr lang="es-ES" dirty="0">
              <a:solidFill>
                <a:schemeClr val="bg1"/>
              </a:solidFill>
            </a:endParaRPr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242"/>
          <a:stretch/>
        </p:blipFill>
        <p:spPr>
          <a:xfrm>
            <a:off x="190158" y="219994"/>
            <a:ext cx="1810295" cy="674452"/>
          </a:xfrm>
          <a:prstGeom prst="rect">
            <a:avLst/>
          </a:prstGeom>
        </p:spPr>
      </p:pic>
      <p:sp>
        <p:nvSpPr>
          <p:cNvPr id="15" name="Shape 619"/>
          <p:cNvSpPr txBox="1"/>
          <p:nvPr/>
        </p:nvSpPr>
        <p:spPr>
          <a:xfrm>
            <a:off x="3794121" y="209951"/>
            <a:ext cx="1640243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b="1" dirty="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Contenido</a:t>
            </a:r>
            <a:endParaRPr sz="2800" b="1" dirty="0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</p:spTree>
    <p:extLst>
      <p:ext uri="{BB962C8B-B14F-4D97-AF65-F5344CB8AC3E}">
        <p14:creationId xmlns:p14="http://schemas.microsoft.com/office/powerpoint/2010/main" val="3402259420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/>
          <p:nvPr/>
        </p:nvSpPr>
        <p:spPr>
          <a:xfrm>
            <a:off x="0" y="0"/>
            <a:ext cx="9144000" cy="1045083"/>
          </a:xfrm>
          <a:prstGeom prst="rect">
            <a:avLst/>
          </a:prstGeom>
          <a:solidFill>
            <a:srgbClr val="092B5E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Shape 105"/>
          <p:cNvSpPr txBox="1"/>
          <p:nvPr/>
        </p:nvSpPr>
        <p:spPr>
          <a:xfrm>
            <a:off x="0" y="6511970"/>
            <a:ext cx="9144000" cy="369332"/>
          </a:xfrm>
          <a:prstGeom prst="rect">
            <a:avLst/>
          </a:prstGeom>
          <a:solidFill>
            <a:srgbClr val="092B5E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Shape 106"/>
          <p:cNvSpPr txBox="1"/>
          <p:nvPr/>
        </p:nvSpPr>
        <p:spPr>
          <a:xfrm>
            <a:off x="4614239" y="1735981"/>
            <a:ext cx="18466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Shape 107"/>
          <p:cNvSpPr txBox="1"/>
          <p:nvPr/>
        </p:nvSpPr>
        <p:spPr>
          <a:xfrm>
            <a:off x="4551053" y="8167856"/>
            <a:ext cx="18466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9" name="Shape 109" descr="Sin título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33179" y="105094"/>
            <a:ext cx="726072" cy="849036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Shape 111"/>
          <p:cNvSpPr txBox="1"/>
          <p:nvPr/>
        </p:nvSpPr>
        <p:spPr>
          <a:xfrm>
            <a:off x="924160" y="1806091"/>
            <a:ext cx="7935091" cy="3170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Courier New" panose="02070309020205020404" pitchFamily="49" charset="0"/>
              <a:buChar char="o"/>
            </a:pPr>
            <a:r>
              <a:rPr lang="es-ES" dirty="0" smtClean="0">
                <a:solidFill>
                  <a:schemeClr val="dk1"/>
                </a:solidFill>
                <a:ea typeface="Arial Narrow"/>
                <a:cs typeface="Arial Narrow"/>
                <a:sym typeface="Calibri"/>
              </a:rPr>
              <a:t>Se </a:t>
            </a:r>
            <a:r>
              <a:rPr lang="es-ES" dirty="0">
                <a:solidFill>
                  <a:schemeClr val="dk1"/>
                </a:solidFill>
                <a:ea typeface="Arial Narrow"/>
                <a:cs typeface="Arial Narrow"/>
                <a:sym typeface="Calibri"/>
              </a:rPr>
              <a:t>ha diseñado un sistema de medida  del volumen del brazo tanto para la detección como para el posterior seguimiento del linfedema</a:t>
            </a:r>
            <a:r>
              <a:rPr lang="es-ES" dirty="0" smtClean="0">
                <a:solidFill>
                  <a:schemeClr val="dk1"/>
                </a:solidFill>
                <a:ea typeface="Arial Narrow"/>
                <a:cs typeface="Arial Narrow"/>
                <a:sym typeface="Calibri"/>
              </a:rPr>
              <a:t>.</a:t>
            </a:r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Courier New" panose="02070309020205020404" pitchFamily="49" charset="0"/>
              <a:buChar char="o"/>
            </a:pPr>
            <a:endParaRPr lang="es-ES" dirty="0">
              <a:solidFill>
                <a:schemeClr val="dk1"/>
              </a:solidFill>
              <a:ea typeface="Arial Narrow"/>
              <a:cs typeface="Arial Narrow"/>
              <a:sym typeface="Calibri"/>
            </a:endParaRPr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Courier New" panose="02070309020205020404" pitchFamily="49" charset="0"/>
              <a:buChar char="o"/>
            </a:pPr>
            <a:r>
              <a:rPr lang="es-ES" dirty="0">
                <a:solidFill>
                  <a:schemeClr val="dk1"/>
                </a:solidFill>
                <a:ea typeface="Arial Narrow"/>
                <a:cs typeface="Arial Narrow"/>
                <a:sym typeface="Calibri"/>
              </a:rPr>
              <a:t>Los resultados muestran que </a:t>
            </a:r>
            <a:r>
              <a:rPr lang="es-ES" b="1" dirty="0">
                <a:solidFill>
                  <a:schemeClr val="dk1"/>
                </a:solidFill>
                <a:ea typeface="Arial Narrow"/>
                <a:cs typeface="Arial Narrow"/>
                <a:sym typeface="Calibri"/>
              </a:rPr>
              <a:t>no hay diferencias significativas </a:t>
            </a:r>
            <a:r>
              <a:rPr lang="es-ES" dirty="0">
                <a:solidFill>
                  <a:schemeClr val="dk1"/>
                </a:solidFill>
                <a:ea typeface="Arial Narrow"/>
                <a:cs typeface="Arial Narrow"/>
                <a:sym typeface="Calibri"/>
              </a:rPr>
              <a:t>entre ambos métodos y éstos están </a:t>
            </a:r>
            <a:r>
              <a:rPr lang="es-ES" b="1" dirty="0" err="1">
                <a:solidFill>
                  <a:schemeClr val="dk1"/>
                </a:solidFill>
                <a:ea typeface="Arial Narrow"/>
                <a:cs typeface="Arial Narrow"/>
                <a:sym typeface="Calibri"/>
              </a:rPr>
              <a:t>correlados</a:t>
            </a:r>
            <a:r>
              <a:rPr lang="es-ES" dirty="0">
                <a:solidFill>
                  <a:schemeClr val="dk1"/>
                </a:solidFill>
                <a:ea typeface="Arial Narrow"/>
                <a:cs typeface="Arial Narrow"/>
                <a:sym typeface="Calibri"/>
              </a:rPr>
              <a:t>, por lo tanto, podemos concluir que es una técnica prometedora para hacer un seguimiento de los pacientes con linfedema en la clínica práctica.</a:t>
            </a:r>
            <a:endParaRPr dirty="0">
              <a:solidFill>
                <a:schemeClr val="dk1"/>
              </a:solidFill>
              <a:ea typeface="Arial Narrow"/>
              <a:cs typeface="Arial Narrow"/>
              <a:sym typeface="Calibri"/>
            </a:endParaRPr>
          </a:p>
        </p:txBody>
      </p:sp>
      <p:sp>
        <p:nvSpPr>
          <p:cNvPr id="12" name="Shape 112"/>
          <p:cNvSpPr txBox="1"/>
          <p:nvPr/>
        </p:nvSpPr>
        <p:spPr>
          <a:xfrm>
            <a:off x="0" y="6511970"/>
            <a:ext cx="9144000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000000"/>
              </a:buClr>
            </a:pPr>
            <a:r>
              <a:rPr lang="es-ES" sz="1600" kern="0" dirty="0" smtClean="0">
                <a:solidFill>
                  <a:srgbClr val="FFFFFF"/>
                </a:solidFill>
                <a:latin typeface="Arial Narrow"/>
                <a:ea typeface="Arial Narrow"/>
                <a:cs typeface="Arial Narrow"/>
                <a:sym typeface="Arial Narrow"/>
              </a:rPr>
              <a:t>Reconstrucción 3D mediante sensor de infrarrojos para la medición del volumen del brazo en pacientes con linfedema.</a:t>
            </a:r>
            <a:endParaRPr lang="es-ES" sz="1400" kern="0" dirty="0">
              <a:solidFill>
                <a:srgbClr val="000000"/>
              </a:solidFill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Marcador de número de diapositiva 1"/>
          <p:cNvSpPr>
            <a:spLocks noGrp="1"/>
          </p:cNvSpPr>
          <p:nvPr>
            <p:ph type="sldNum" idx="12"/>
          </p:nvPr>
        </p:nvSpPr>
        <p:spPr>
          <a:xfrm>
            <a:off x="7010400" y="6516177"/>
            <a:ext cx="2133600" cy="365125"/>
          </a:xfrm>
        </p:spPr>
        <p:txBody>
          <a:bodyPr/>
          <a:lstStyle/>
          <a:p>
            <a:fld id="{AC0946F1-AD2D-45DD-B41C-F4D0273D9842}" type="slidenum">
              <a:rPr lang="es-ES" smtClean="0">
                <a:solidFill>
                  <a:schemeClr val="bg1"/>
                </a:solidFill>
              </a:rPr>
              <a:t>25</a:t>
            </a:fld>
            <a:endParaRPr lang="es-ES" dirty="0">
              <a:solidFill>
                <a:schemeClr val="bg1"/>
              </a:solidFill>
            </a:endParaRPr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242"/>
          <a:stretch/>
        </p:blipFill>
        <p:spPr>
          <a:xfrm>
            <a:off x="190158" y="219994"/>
            <a:ext cx="1810295" cy="674452"/>
          </a:xfrm>
          <a:prstGeom prst="rect">
            <a:avLst/>
          </a:prstGeom>
        </p:spPr>
      </p:pic>
      <p:sp>
        <p:nvSpPr>
          <p:cNvPr id="15" name="Shape 764"/>
          <p:cNvSpPr txBox="1"/>
          <p:nvPr/>
        </p:nvSpPr>
        <p:spPr>
          <a:xfrm>
            <a:off x="3556563" y="209951"/>
            <a:ext cx="2115383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b="1" dirty="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Conclusiones</a:t>
            </a:r>
            <a:endParaRPr sz="2800" b="1" dirty="0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</p:spTree>
    <p:extLst>
      <p:ext uri="{BB962C8B-B14F-4D97-AF65-F5344CB8AC3E}">
        <p14:creationId xmlns:p14="http://schemas.microsoft.com/office/powerpoint/2010/main" val="2680299953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/>
          <p:nvPr/>
        </p:nvSpPr>
        <p:spPr>
          <a:xfrm>
            <a:off x="0" y="0"/>
            <a:ext cx="9144000" cy="1045083"/>
          </a:xfrm>
          <a:prstGeom prst="rect">
            <a:avLst/>
          </a:prstGeom>
          <a:solidFill>
            <a:srgbClr val="092B5E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Shape 105"/>
          <p:cNvSpPr txBox="1"/>
          <p:nvPr/>
        </p:nvSpPr>
        <p:spPr>
          <a:xfrm>
            <a:off x="0" y="6511970"/>
            <a:ext cx="9144000" cy="369332"/>
          </a:xfrm>
          <a:prstGeom prst="rect">
            <a:avLst/>
          </a:prstGeom>
          <a:solidFill>
            <a:srgbClr val="092B5E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Shape 106"/>
          <p:cNvSpPr txBox="1"/>
          <p:nvPr/>
        </p:nvSpPr>
        <p:spPr>
          <a:xfrm>
            <a:off x="4614239" y="1735981"/>
            <a:ext cx="18466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Shape 107"/>
          <p:cNvSpPr txBox="1"/>
          <p:nvPr/>
        </p:nvSpPr>
        <p:spPr>
          <a:xfrm>
            <a:off x="4551053" y="8167856"/>
            <a:ext cx="18466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9" name="Shape 109" descr="Sin título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33179" y="105094"/>
            <a:ext cx="726072" cy="849036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Shape 111"/>
          <p:cNvSpPr txBox="1"/>
          <p:nvPr/>
        </p:nvSpPr>
        <p:spPr>
          <a:xfrm>
            <a:off x="924160" y="1806091"/>
            <a:ext cx="7935091" cy="3170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>
              <a:lnSpc>
                <a:spcPct val="130000"/>
              </a:lnSpc>
              <a:buClr>
                <a:srgbClr val="BFBFBF"/>
              </a:buClr>
              <a:buSzPts val="2800"/>
              <a:buFont typeface="Calibri"/>
              <a:buAutoNum type="arabicPeriod"/>
            </a:pPr>
            <a:r>
              <a:rPr lang="es-ES" sz="2800" b="1" dirty="0">
                <a:solidFill>
                  <a:srgbClr val="BFBFBF"/>
                </a:solidFill>
                <a:ea typeface="Arial Narrow"/>
                <a:cs typeface="Arial Narrow"/>
                <a:sym typeface="Arial Narrow"/>
              </a:rPr>
              <a:t>Introducción. </a:t>
            </a:r>
          </a:p>
          <a:p>
            <a:pPr marL="342900" lvl="0" indent="-342900">
              <a:lnSpc>
                <a:spcPct val="130000"/>
              </a:lnSpc>
              <a:buClr>
                <a:srgbClr val="BFBFBF"/>
              </a:buClr>
              <a:buSzPts val="2800"/>
              <a:buFont typeface="Calibri"/>
              <a:buAutoNum type="arabicPeriod"/>
            </a:pPr>
            <a:r>
              <a:rPr lang="es-ES" sz="2800" b="1" dirty="0">
                <a:solidFill>
                  <a:srgbClr val="BFBFBF"/>
                </a:solidFill>
                <a:ea typeface="Arial Narrow"/>
                <a:cs typeface="Arial Narrow"/>
                <a:sym typeface="Arial Narrow"/>
              </a:rPr>
              <a:t>Metodología.</a:t>
            </a:r>
          </a:p>
          <a:p>
            <a:pPr marL="342900" lvl="0" indent="-342900">
              <a:lnSpc>
                <a:spcPct val="130000"/>
              </a:lnSpc>
              <a:buClr>
                <a:srgbClr val="BFBFBF"/>
              </a:buClr>
              <a:buSzPts val="2800"/>
              <a:buFont typeface="Calibri"/>
              <a:buAutoNum type="arabicPeriod"/>
            </a:pPr>
            <a:r>
              <a:rPr lang="es-ES" sz="2800" b="1" dirty="0">
                <a:solidFill>
                  <a:srgbClr val="BFBFBF"/>
                </a:solidFill>
                <a:ea typeface="Arial Narrow"/>
                <a:cs typeface="Arial Narrow"/>
                <a:sym typeface="Arial Narrow"/>
              </a:rPr>
              <a:t>Resultados de medida y análisis.</a:t>
            </a:r>
            <a:endParaRPr lang="es-ES" sz="2800" dirty="0"/>
          </a:p>
          <a:p>
            <a:pPr marL="342900" lvl="0" indent="-342900">
              <a:lnSpc>
                <a:spcPct val="130000"/>
              </a:lnSpc>
              <a:buClr>
                <a:srgbClr val="BFBFBF"/>
              </a:buClr>
              <a:buSzPts val="2800"/>
              <a:buFont typeface="Calibri"/>
              <a:buAutoNum type="arabicPeriod"/>
            </a:pPr>
            <a:r>
              <a:rPr lang="es-ES" sz="2800" b="1" dirty="0">
                <a:solidFill>
                  <a:srgbClr val="BFBFBF"/>
                </a:solidFill>
                <a:ea typeface="Arial Narrow"/>
                <a:cs typeface="Arial Narrow"/>
                <a:sym typeface="Arial Narrow"/>
              </a:rPr>
              <a:t>Conclusiones.</a:t>
            </a:r>
            <a:endParaRPr lang="es-ES" sz="2800" dirty="0"/>
          </a:p>
          <a:p>
            <a:pPr marL="342900" lvl="0" indent="-342900">
              <a:lnSpc>
                <a:spcPct val="130000"/>
              </a:lnSpc>
              <a:buClr>
                <a:schemeClr val="dk1"/>
              </a:buClr>
              <a:buSzPts val="2800"/>
              <a:buFont typeface="Calibri"/>
              <a:buAutoNum type="arabicPeriod"/>
            </a:pPr>
            <a:r>
              <a:rPr lang="es-ES" sz="2800" b="1" dirty="0">
                <a:solidFill>
                  <a:schemeClr val="dk1"/>
                </a:solidFill>
                <a:ea typeface="Arial Narrow"/>
                <a:cs typeface="Arial Narrow"/>
                <a:sym typeface="Arial Narrow"/>
              </a:rPr>
              <a:t>Líneas futuras.</a:t>
            </a:r>
            <a:endParaRPr lang="es-ES" sz="2800" dirty="0"/>
          </a:p>
        </p:txBody>
      </p:sp>
      <p:sp>
        <p:nvSpPr>
          <p:cNvPr id="12" name="Shape 112"/>
          <p:cNvSpPr txBox="1"/>
          <p:nvPr/>
        </p:nvSpPr>
        <p:spPr>
          <a:xfrm>
            <a:off x="0" y="6511970"/>
            <a:ext cx="9144000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000000"/>
              </a:buClr>
            </a:pPr>
            <a:r>
              <a:rPr lang="es-ES" sz="1600" kern="0" dirty="0" smtClean="0">
                <a:solidFill>
                  <a:srgbClr val="FFFFFF"/>
                </a:solidFill>
                <a:latin typeface="Arial Narrow"/>
                <a:ea typeface="Arial Narrow"/>
                <a:cs typeface="Arial Narrow"/>
                <a:sym typeface="Arial Narrow"/>
              </a:rPr>
              <a:t>Reconstrucción 3D mediante sensor de infrarrojos para la medición del volumen del brazo en pacientes con linfedema.</a:t>
            </a:r>
            <a:endParaRPr lang="es-ES" sz="1400" kern="0" dirty="0">
              <a:solidFill>
                <a:srgbClr val="000000"/>
              </a:solidFill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Marcador de número de diapositiva 1"/>
          <p:cNvSpPr>
            <a:spLocks noGrp="1"/>
          </p:cNvSpPr>
          <p:nvPr>
            <p:ph type="sldNum" idx="12"/>
          </p:nvPr>
        </p:nvSpPr>
        <p:spPr>
          <a:xfrm>
            <a:off x="7010400" y="6516177"/>
            <a:ext cx="2133600" cy="365125"/>
          </a:xfrm>
        </p:spPr>
        <p:txBody>
          <a:bodyPr/>
          <a:lstStyle/>
          <a:p>
            <a:fld id="{AC0946F1-AD2D-45DD-B41C-F4D0273D9842}" type="slidenum">
              <a:rPr lang="es-ES" smtClean="0">
                <a:solidFill>
                  <a:schemeClr val="bg1"/>
                </a:solidFill>
              </a:rPr>
              <a:t>26</a:t>
            </a:fld>
            <a:endParaRPr lang="es-ES" dirty="0">
              <a:solidFill>
                <a:schemeClr val="bg1"/>
              </a:solidFill>
            </a:endParaRPr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242"/>
          <a:stretch/>
        </p:blipFill>
        <p:spPr>
          <a:xfrm>
            <a:off x="190158" y="219994"/>
            <a:ext cx="1810295" cy="674452"/>
          </a:xfrm>
          <a:prstGeom prst="rect">
            <a:avLst/>
          </a:prstGeom>
        </p:spPr>
      </p:pic>
      <p:sp>
        <p:nvSpPr>
          <p:cNvPr id="15" name="Shape 764"/>
          <p:cNvSpPr txBox="1"/>
          <p:nvPr/>
        </p:nvSpPr>
        <p:spPr>
          <a:xfrm>
            <a:off x="3556563" y="209951"/>
            <a:ext cx="2115383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b="1" dirty="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Conclusiones</a:t>
            </a:r>
            <a:endParaRPr sz="2800" b="1" dirty="0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</p:spTree>
    <p:extLst>
      <p:ext uri="{BB962C8B-B14F-4D97-AF65-F5344CB8AC3E}">
        <p14:creationId xmlns:p14="http://schemas.microsoft.com/office/powerpoint/2010/main" val="1710858523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/>
          <p:nvPr/>
        </p:nvSpPr>
        <p:spPr>
          <a:xfrm>
            <a:off x="0" y="0"/>
            <a:ext cx="9144000" cy="1045083"/>
          </a:xfrm>
          <a:prstGeom prst="rect">
            <a:avLst/>
          </a:prstGeom>
          <a:solidFill>
            <a:srgbClr val="092B5E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Shape 105"/>
          <p:cNvSpPr txBox="1"/>
          <p:nvPr/>
        </p:nvSpPr>
        <p:spPr>
          <a:xfrm>
            <a:off x="0" y="6511970"/>
            <a:ext cx="9144000" cy="369332"/>
          </a:xfrm>
          <a:prstGeom prst="rect">
            <a:avLst/>
          </a:prstGeom>
          <a:solidFill>
            <a:srgbClr val="092B5E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Shape 106"/>
          <p:cNvSpPr txBox="1"/>
          <p:nvPr/>
        </p:nvSpPr>
        <p:spPr>
          <a:xfrm>
            <a:off x="4614239" y="1735981"/>
            <a:ext cx="18466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Shape 107"/>
          <p:cNvSpPr txBox="1"/>
          <p:nvPr/>
        </p:nvSpPr>
        <p:spPr>
          <a:xfrm>
            <a:off x="4551053" y="8167856"/>
            <a:ext cx="18466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9" name="Shape 109" descr="Sin título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33179" y="105094"/>
            <a:ext cx="726072" cy="849036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Shape 111"/>
          <p:cNvSpPr txBox="1"/>
          <p:nvPr/>
        </p:nvSpPr>
        <p:spPr>
          <a:xfrm>
            <a:off x="924160" y="1806091"/>
            <a:ext cx="7935091" cy="3794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Courier New" panose="02070309020205020404" pitchFamily="49" charset="0"/>
              <a:buChar char="o"/>
            </a:pPr>
            <a:r>
              <a:rPr lang="es-ES" dirty="0" smtClean="0">
                <a:solidFill>
                  <a:schemeClr val="dk1"/>
                </a:solidFill>
                <a:ea typeface="Arial Narrow"/>
                <a:cs typeface="Arial Narrow"/>
                <a:sym typeface="Calibri"/>
              </a:rPr>
              <a:t>Mejora de la portabilidad.</a:t>
            </a:r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Courier New" panose="02070309020205020404" pitchFamily="49" charset="0"/>
              <a:buChar char="o"/>
            </a:pPr>
            <a:r>
              <a:rPr lang="es-ES" dirty="0" smtClean="0">
                <a:solidFill>
                  <a:schemeClr val="dk1"/>
                </a:solidFill>
                <a:ea typeface="Arial Narrow"/>
                <a:cs typeface="Arial Narrow"/>
                <a:sym typeface="Calibri"/>
              </a:rPr>
              <a:t>Rediseño para su aplicación en extremidad inferior.</a:t>
            </a:r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Courier New" panose="02070309020205020404" pitchFamily="49" charset="0"/>
              <a:buChar char="o"/>
            </a:pPr>
            <a:r>
              <a:rPr lang="es-ES" dirty="0" smtClean="0">
                <a:solidFill>
                  <a:schemeClr val="dk1"/>
                </a:solidFill>
                <a:ea typeface="Arial Narrow"/>
                <a:cs typeface="Arial Narrow"/>
                <a:sym typeface="Calibri"/>
              </a:rPr>
              <a:t>Reducir las dimensiones del sensor y que su comunicación sea inalámbrica.</a:t>
            </a:r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Courier New" panose="02070309020205020404" pitchFamily="49" charset="0"/>
              <a:buChar char="o"/>
            </a:pPr>
            <a:r>
              <a:rPr lang="es-ES" dirty="0" smtClean="0">
                <a:solidFill>
                  <a:schemeClr val="dk1"/>
                </a:solidFill>
                <a:ea typeface="Arial Narrow"/>
                <a:cs typeface="Arial Narrow"/>
                <a:sym typeface="Calibri"/>
              </a:rPr>
              <a:t>Validar los resultados con la técnica del desplazamiento de agua.</a:t>
            </a:r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Courier New" panose="02070309020205020404" pitchFamily="49" charset="0"/>
              <a:buChar char="o"/>
            </a:pPr>
            <a:endParaRPr lang="es-ES" dirty="0">
              <a:solidFill>
                <a:schemeClr val="dk1"/>
              </a:solidFill>
              <a:ea typeface="Arial Narrow"/>
              <a:cs typeface="Arial Narrow"/>
              <a:sym typeface="Calibri"/>
            </a:endParaRPr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Courier New" panose="02070309020205020404" pitchFamily="49" charset="0"/>
              <a:buChar char="o"/>
            </a:pPr>
            <a:endParaRPr lang="es-ES" dirty="0" smtClean="0">
              <a:solidFill>
                <a:schemeClr val="dk1"/>
              </a:solidFill>
              <a:ea typeface="Arial Narrow"/>
              <a:cs typeface="Arial Narrow"/>
              <a:sym typeface="Calibri"/>
            </a:endParaRPr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Courier New" panose="02070309020205020404" pitchFamily="49" charset="0"/>
              <a:buChar char="o"/>
            </a:pPr>
            <a:endParaRPr lang="es-ES" dirty="0">
              <a:solidFill>
                <a:schemeClr val="dk1"/>
              </a:solidFill>
              <a:ea typeface="Arial Narrow"/>
              <a:cs typeface="Arial Narrow"/>
              <a:sym typeface="Calibri"/>
            </a:endParaRPr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Courier New" panose="02070309020205020404" pitchFamily="49" charset="0"/>
              <a:buChar char="o"/>
            </a:pPr>
            <a:endParaRPr lang="es-ES" dirty="0" smtClean="0">
              <a:solidFill>
                <a:schemeClr val="dk1"/>
              </a:solidFill>
              <a:ea typeface="Arial Narrow"/>
              <a:cs typeface="Arial Narrow"/>
              <a:sym typeface="Calibri"/>
            </a:endParaRPr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Courier New" panose="02070309020205020404" pitchFamily="49" charset="0"/>
              <a:buChar char="o"/>
            </a:pPr>
            <a:endParaRPr lang="es-ES" dirty="0">
              <a:solidFill>
                <a:schemeClr val="dk1"/>
              </a:solidFill>
              <a:ea typeface="Arial Narrow"/>
              <a:cs typeface="Arial Narrow"/>
              <a:sym typeface="Calibri"/>
            </a:endParaRPr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Courier New" panose="02070309020205020404" pitchFamily="49" charset="0"/>
              <a:buChar char="o"/>
            </a:pPr>
            <a:endParaRPr dirty="0">
              <a:solidFill>
                <a:schemeClr val="dk1"/>
              </a:solidFill>
              <a:ea typeface="Arial Narrow"/>
              <a:cs typeface="Arial Narrow"/>
              <a:sym typeface="Calibri"/>
            </a:endParaRPr>
          </a:p>
        </p:txBody>
      </p:sp>
      <p:sp>
        <p:nvSpPr>
          <p:cNvPr id="12" name="Shape 112"/>
          <p:cNvSpPr txBox="1"/>
          <p:nvPr/>
        </p:nvSpPr>
        <p:spPr>
          <a:xfrm>
            <a:off x="0" y="6511970"/>
            <a:ext cx="9144000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000000"/>
              </a:buClr>
            </a:pPr>
            <a:r>
              <a:rPr lang="es-ES" sz="1600" kern="0" dirty="0" smtClean="0">
                <a:solidFill>
                  <a:srgbClr val="FFFFFF"/>
                </a:solidFill>
                <a:latin typeface="Arial Narrow"/>
                <a:ea typeface="Arial Narrow"/>
                <a:cs typeface="Arial Narrow"/>
                <a:sym typeface="Arial Narrow"/>
              </a:rPr>
              <a:t>Reconstrucción 3D mediante sensor de infrarrojos para la medición del volumen del brazo en pacientes con linfedema.</a:t>
            </a:r>
            <a:endParaRPr lang="es-ES" sz="1400" kern="0" dirty="0">
              <a:solidFill>
                <a:srgbClr val="000000"/>
              </a:solidFill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Marcador de número de diapositiva 1"/>
          <p:cNvSpPr>
            <a:spLocks noGrp="1"/>
          </p:cNvSpPr>
          <p:nvPr>
            <p:ph type="sldNum" idx="12"/>
          </p:nvPr>
        </p:nvSpPr>
        <p:spPr>
          <a:xfrm>
            <a:off x="7010400" y="6516177"/>
            <a:ext cx="2133600" cy="365125"/>
          </a:xfrm>
        </p:spPr>
        <p:txBody>
          <a:bodyPr/>
          <a:lstStyle/>
          <a:p>
            <a:fld id="{AC0946F1-AD2D-45DD-B41C-F4D0273D9842}" type="slidenum">
              <a:rPr lang="es-ES" smtClean="0">
                <a:solidFill>
                  <a:schemeClr val="bg1"/>
                </a:solidFill>
              </a:rPr>
              <a:t>27</a:t>
            </a:fld>
            <a:endParaRPr lang="es-ES" dirty="0">
              <a:solidFill>
                <a:schemeClr val="bg1"/>
              </a:solidFill>
            </a:endParaRPr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242"/>
          <a:stretch/>
        </p:blipFill>
        <p:spPr>
          <a:xfrm>
            <a:off x="190158" y="219994"/>
            <a:ext cx="1810295" cy="674452"/>
          </a:xfrm>
          <a:prstGeom prst="rect">
            <a:avLst/>
          </a:prstGeom>
        </p:spPr>
      </p:pic>
      <p:sp>
        <p:nvSpPr>
          <p:cNvPr id="14" name="Shape 790"/>
          <p:cNvSpPr txBox="1"/>
          <p:nvPr/>
        </p:nvSpPr>
        <p:spPr>
          <a:xfrm>
            <a:off x="3474718" y="209951"/>
            <a:ext cx="227914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b="1" dirty="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Líneas Futuras</a:t>
            </a:r>
            <a:endParaRPr sz="2800" b="1" dirty="0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49" t="23913" r="17564" b="23913"/>
          <a:stretch/>
        </p:blipFill>
        <p:spPr>
          <a:xfrm>
            <a:off x="2720005" y="4217508"/>
            <a:ext cx="4343400" cy="1678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397196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/>
          <p:nvPr/>
        </p:nvSpPr>
        <p:spPr>
          <a:xfrm>
            <a:off x="0" y="0"/>
            <a:ext cx="9144000" cy="1045083"/>
          </a:xfrm>
          <a:prstGeom prst="rect">
            <a:avLst/>
          </a:prstGeom>
          <a:solidFill>
            <a:srgbClr val="092B5E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Shape 105"/>
          <p:cNvSpPr txBox="1"/>
          <p:nvPr/>
        </p:nvSpPr>
        <p:spPr>
          <a:xfrm>
            <a:off x="0" y="6511970"/>
            <a:ext cx="9144000" cy="369332"/>
          </a:xfrm>
          <a:prstGeom prst="rect">
            <a:avLst/>
          </a:prstGeom>
          <a:solidFill>
            <a:srgbClr val="092B5E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Shape 106"/>
          <p:cNvSpPr txBox="1"/>
          <p:nvPr/>
        </p:nvSpPr>
        <p:spPr>
          <a:xfrm>
            <a:off x="4614239" y="1735981"/>
            <a:ext cx="18466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Shape 107"/>
          <p:cNvSpPr txBox="1"/>
          <p:nvPr/>
        </p:nvSpPr>
        <p:spPr>
          <a:xfrm>
            <a:off x="4551053" y="8167856"/>
            <a:ext cx="18466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9" name="Shape 109" descr="Sin título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33179" y="105094"/>
            <a:ext cx="726072" cy="849036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Shape 111"/>
          <p:cNvSpPr txBox="1"/>
          <p:nvPr/>
        </p:nvSpPr>
        <p:spPr>
          <a:xfrm>
            <a:off x="924160" y="1806091"/>
            <a:ext cx="7935091" cy="3794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Courier New" panose="02070309020205020404" pitchFamily="49" charset="0"/>
              <a:buChar char="o"/>
            </a:pPr>
            <a:r>
              <a:rPr lang="es-ES" b="1" dirty="0" smtClean="0">
                <a:solidFill>
                  <a:schemeClr val="dk1"/>
                </a:solidFill>
                <a:ea typeface="Arial Narrow"/>
                <a:cs typeface="Arial Narrow"/>
                <a:sym typeface="Calibri"/>
              </a:rPr>
              <a:t>Necesidad </a:t>
            </a:r>
            <a:r>
              <a:rPr lang="es-ES" b="1" dirty="0" smtClean="0">
                <a:solidFill>
                  <a:schemeClr val="dk1"/>
                </a:solidFill>
                <a:ea typeface="Arial Narrow"/>
                <a:cs typeface="Arial Narrow"/>
                <a:sym typeface="Wingdings" panose="05000000000000000000" pitchFamily="2" charset="2"/>
              </a:rPr>
              <a:t> </a:t>
            </a:r>
            <a:r>
              <a:rPr lang="es-ES" dirty="0" smtClean="0">
                <a:solidFill>
                  <a:schemeClr val="dk1"/>
                </a:solidFill>
                <a:ea typeface="Arial Narrow"/>
                <a:cs typeface="Arial Narrow"/>
                <a:sym typeface="Wingdings" panose="05000000000000000000" pitchFamily="2" charset="2"/>
              </a:rPr>
              <a:t>Sistema de medida objetivo y práctico para seguimiento del linfedema.</a:t>
            </a:r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Courier New" panose="02070309020205020404" pitchFamily="49" charset="0"/>
              <a:buChar char="o"/>
            </a:pPr>
            <a:r>
              <a:rPr lang="es-ES" b="1" dirty="0" smtClean="0">
                <a:solidFill>
                  <a:schemeClr val="dk1"/>
                </a:solidFill>
                <a:ea typeface="Arial Narrow"/>
                <a:cs typeface="Arial Narrow"/>
                <a:sym typeface="Wingdings" panose="05000000000000000000" pitchFamily="2" charset="2"/>
              </a:rPr>
              <a:t>Objetivo  </a:t>
            </a:r>
            <a:r>
              <a:rPr lang="es-ES" dirty="0" smtClean="0">
                <a:solidFill>
                  <a:schemeClr val="dk1"/>
                </a:solidFill>
                <a:ea typeface="Arial Narrow"/>
                <a:cs typeface="Arial Narrow"/>
                <a:sym typeface="Wingdings" panose="05000000000000000000" pitchFamily="2" charset="2"/>
              </a:rPr>
              <a:t>Desarrollo de un sistema de medida del volumen de la extremidad superior basado en sensor de infrarrojos.</a:t>
            </a:r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Courier New" panose="02070309020205020404" pitchFamily="49" charset="0"/>
              <a:buChar char="o"/>
            </a:pPr>
            <a:r>
              <a:rPr lang="es-ES" dirty="0" smtClean="0">
                <a:solidFill>
                  <a:schemeClr val="dk1"/>
                </a:solidFill>
                <a:ea typeface="Arial Narrow"/>
                <a:cs typeface="Arial Narrow"/>
                <a:sym typeface="Wingdings" panose="05000000000000000000" pitchFamily="2" charset="2"/>
              </a:rPr>
              <a:t>Estudio en colaboración con el Servicio de Medicina Física y Rehabilitación del CHN.</a:t>
            </a:r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Courier New" panose="02070309020205020404" pitchFamily="49" charset="0"/>
              <a:buChar char="o"/>
            </a:pPr>
            <a:r>
              <a:rPr lang="es-ES" b="1" dirty="0" smtClean="0">
                <a:solidFill>
                  <a:schemeClr val="dk1"/>
                </a:solidFill>
                <a:ea typeface="Arial Narrow"/>
                <a:cs typeface="Arial Narrow"/>
                <a:sym typeface="Wingdings" panose="05000000000000000000" pitchFamily="2" charset="2"/>
              </a:rPr>
              <a:t>Innovación  </a:t>
            </a:r>
            <a:r>
              <a:rPr lang="es-ES" dirty="0" smtClean="0">
                <a:solidFill>
                  <a:schemeClr val="dk1"/>
                </a:solidFill>
                <a:ea typeface="Arial Narrow"/>
                <a:cs typeface="Arial Narrow"/>
                <a:sym typeface="Wingdings" panose="05000000000000000000" pitchFamily="2" charset="2"/>
              </a:rPr>
              <a:t>Kinect + Estructura + Software = Datos precisos y objetivos</a:t>
            </a:r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Courier New" panose="02070309020205020404" pitchFamily="49" charset="0"/>
              <a:buChar char="o"/>
            </a:pPr>
            <a:r>
              <a:rPr lang="es-ES" b="1" dirty="0" smtClean="0">
                <a:solidFill>
                  <a:schemeClr val="dk1"/>
                </a:solidFill>
                <a:ea typeface="Arial Narrow"/>
                <a:cs typeface="Arial Narrow"/>
                <a:sym typeface="Wingdings" panose="05000000000000000000" pitchFamily="2" charset="2"/>
              </a:rPr>
              <a:t>Resultados  </a:t>
            </a:r>
            <a:r>
              <a:rPr lang="es-ES" dirty="0" smtClean="0">
                <a:solidFill>
                  <a:schemeClr val="dk1"/>
                </a:solidFill>
                <a:ea typeface="Arial Narrow"/>
                <a:cs typeface="Arial Narrow"/>
                <a:sym typeface="Wingdings" panose="05000000000000000000" pitchFamily="2" charset="2"/>
              </a:rPr>
              <a:t> Diagrama de dispersión refleja que ambos métodos están significativamente </a:t>
            </a:r>
            <a:r>
              <a:rPr lang="es-ES" dirty="0" err="1" smtClean="0">
                <a:solidFill>
                  <a:schemeClr val="dk1"/>
                </a:solidFill>
                <a:ea typeface="Arial Narrow"/>
                <a:cs typeface="Arial Narrow"/>
                <a:sym typeface="Wingdings" panose="05000000000000000000" pitchFamily="2" charset="2"/>
              </a:rPr>
              <a:t>correlados</a:t>
            </a:r>
            <a:r>
              <a:rPr lang="es-ES" dirty="0" smtClean="0">
                <a:solidFill>
                  <a:schemeClr val="dk1"/>
                </a:solidFill>
                <a:ea typeface="Arial Narrow"/>
                <a:cs typeface="Arial Narrow"/>
                <a:sym typeface="Wingdings" panose="05000000000000000000" pitchFamily="2" charset="2"/>
              </a:rPr>
              <a:t>.</a:t>
            </a:r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Courier New" panose="02070309020205020404" pitchFamily="49" charset="0"/>
              <a:buChar char="o"/>
            </a:pPr>
            <a:r>
              <a:rPr lang="es-ES" b="1" dirty="0" smtClean="0">
                <a:solidFill>
                  <a:schemeClr val="dk1"/>
                </a:solidFill>
                <a:ea typeface="Arial Narrow"/>
                <a:cs typeface="Arial Narrow"/>
                <a:sym typeface="Wingdings" panose="05000000000000000000" pitchFamily="2" charset="2"/>
              </a:rPr>
              <a:t>Conclusiones  </a:t>
            </a:r>
            <a:r>
              <a:rPr lang="es-ES" dirty="0" smtClean="0">
                <a:solidFill>
                  <a:schemeClr val="dk1"/>
                </a:solidFill>
                <a:ea typeface="Arial Narrow"/>
                <a:cs typeface="Arial Narrow"/>
                <a:sym typeface="Wingdings" panose="05000000000000000000" pitchFamily="2" charset="2"/>
              </a:rPr>
              <a:t> El nuevo método es una técnica prometedora para sustituir al método actual.</a:t>
            </a:r>
            <a:endParaRPr lang="es-ES" b="1" dirty="0">
              <a:solidFill>
                <a:schemeClr val="dk1"/>
              </a:solidFill>
              <a:ea typeface="Arial Narrow"/>
              <a:cs typeface="Arial Narrow"/>
              <a:sym typeface="Calibri"/>
            </a:endParaRPr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Courier New" panose="02070309020205020404" pitchFamily="49" charset="0"/>
              <a:buChar char="o"/>
            </a:pPr>
            <a:endParaRPr lang="es-ES" dirty="0" smtClean="0">
              <a:solidFill>
                <a:schemeClr val="dk1"/>
              </a:solidFill>
              <a:ea typeface="Arial Narrow"/>
              <a:cs typeface="Arial Narrow"/>
              <a:sym typeface="Calibri"/>
            </a:endParaRPr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Courier New" panose="02070309020205020404" pitchFamily="49" charset="0"/>
              <a:buChar char="o"/>
            </a:pPr>
            <a:endParaRPr lang="es-ES" dirty="0">
              <a:solidFill>
                <a:schemeClr val="dk1"/>
              </a:solidFill>
              <a:ea typeface="Arial Narrow"/>
              <a:cs typeface="Arial Narrow"/>
              <a:sym typeface="Calibri"/>
            </a:endParaRPr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Courier New" panose="02070309020205020404" pitchFamily="49" charset="0"/>
              <a:buChar char="o"/>
            </a:pPr>
            <a:endParaRPr lang="es-ES" dirty="0" smtClean="0">
              <a:solidFill>
                <a:schemeClr val="dk1"/>
              </a:solidFill>
              <a:ea typeface="Arial Narrow"/>
              <a:cs typeface="Arial Narrow"/>
              <a:sym typeface="Calibri"/>
            </a:endParaRPr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Courier New" panose="02070309020205020404" pitchFamily="49" charset="0"/>
              <a:buChar char="o"/>
            </a:pPr>
            <a:endParaRPr lang="es-ES" dirty="0">
              <a:solidFill>
                <a:schemeClr val="dk1"/>
              </a:solidFill>
              <a:ea typeface="Arial Narrow"/>
              <a:cs typeface="Arial Narrow"/>
              <a:sym typeface="Calibri"/>
            </a:endParaRPr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Courier New" panose="02070309020205020404" pitchFamily="49" charset="0"/>
              <a:buChar char="o"/>
            </a:pPr>
            <a:endParaRPr dirty="0">
              <a:solidFill>
                <a:schemeClr val="dk1"/>
              </a:solidFill>
              <a:ea typeface="Arial Narrow"/>
              <a:cs typeface="Arial Narrow"/>
              <a:sym typeface="Calibri"/>
            </a:endParaRPr>
          </a:p>
        </p:txBody>
      </p:sp>
      <p:sp>
        <p:nvSpPr>
          <p:cNvPr id="12" name="Shape 112"/>
          <p:cNvSpPr txBox="1"/>
          <p:nvPr/>
        </p:nvSpPr>
        <p:spPr>
          <a:xfrm>
            <a:off x="0" y="6511970"/>
            <a:ext cx="9144000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000000"/>
              </a:buClr>
            </a:pPr>
            <a:r>
              <a:rPr lang="es-ES" sz="1600" kern="0" dirty="0" smtClean="0">
                <a:solidFill>
                  <a:srgbClr val="FFFFFF"/>
                </a:solidFill>
                <a:latin typeface="Arial Narrow"/>
                <a:ea typeface="Arial Narrow"/>
                <a:cs typeface="Arial Narrow"/>
                <a:sym typeface="Arial Narrow"/>
              </a:rPr>
              <a:t>Reconstrucción 3D mediante sensor de infrarrojos para la medición del volumen del brazo en pacientes con linfedema.</a:t>
            </a:r>
            <a:endParaRPr lang="es-ES" sz="1400" kern="0" dirty="0">
              <a:solidFill>
                <a:srgbClr val="000000"/>
              </a:solidFill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Marcador de número de diapositiva 1"/>
          <p:cNvSpPr>
            <a:spLocks noGrp="1"/>
          </p:cNvSpPr>
          <p:nvPr>
            <p:ph type="sldNum" idx="12"/>
          </p:nvPr>
        </p:nvSpPr>
        <p:spPr>
          <a:xfrm>
            <a:off x="7010400" y="6516177"/>
            <a:ext cx="2133600" cy="365125"/>
          </a:xfrm>
        </p:spPr>
        <p:txBody>
          <a:bodyPr/>
          <a:lstStyle/>
          <a:p>
            <a:fld id="{AC0946F1-AD2D-45DD-B41C-F4D0273D9842}" type="slidenum">
              <a:rPr lang="es-ES" smtClean="0">
                <a:solidFill>
                  <a:schemeClr val="bg1"/>
                </a:solidFill>
              </a:rPr>
              <a:t>28</a:t>
            </a:fld>
            <a:endParaRPr lang="es-ES" dirty="0">
              <a:solidFill>
                <a:schemeClr val="bg1"/>
              </a:solidFill>
            </a:endParaRPr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242"/>
          <a:stretch/>
        </p:blipFill>
        <p:spPr>
          <a:xfrm>
            <a:off x="190158" y="219994"/>
            <a:ext cx="1810295" cy="674452"/>
          </a:xfrm>
          <a:prstGeom prst="rect">
            <a:avLst/>
          </a:prstGeom>
        </p:spPr>
      </p:pic>
      <p:sp>
        <p:nvSpPr>
          <p:cNvPr id="14" name="Shape 790"/>
          <p:cNvSpPr txBox="1"/>
          <p:nvPr/>
        </p:nvSpPr>
        <p:spPr>
          <a:xfrm>
            <a:off x="3474718" y="209951"/>
            <a:ext cx="227914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b="1" dirty="0" smtClean="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En Resumen</a:t>
            </a:r>
            <a:endParaRPr sz="2800" b="1" dirty="0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</p:spTree>
    <p:extLst>
      <p:ext uri="{BB962C8B-B14F-4D97-AF65-F5344CB8AC3E}">
        <p14:creationId xmlns:p14="http://schemas.microsoft.com/office/powerpoint/2010/main" val="1677857804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Shape 798"/>
          <p:cNvSpPr txBox="1"/>
          <p:nvPr/>
        </p:nvSpPr>
        <p:spPr>
          <a:xfrm>
            <a:off x="0" y="0"/>
            <a:ext cx="9144000" cy="1045083"/>
          </a:xfrm>
          <a:prstGeom prst="rect">
            <a:avLst/>
          </a:prstGeom>
          <a:solidFill>
            <a:srgbClr val="092B5E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9" name="Shape 799"/>
          <p:cNvSpPr txBox="1"/>
          <p:nvPr/>
        </p:nvSpPr>
        <p:spPr>
          <a:xfrm>
            <a:off x="0" y="6511970"/>
            <a:ext cx="9144000" cy="369332"/>
          </a:xfrm>
          <a:prstGeom prst="rect">
            <a:avLst/>
          </a:prstGeom>
          <a:solidFill>
            <a:srgbClr val="092B5E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0" name="Shape 800"/>
          <p:cNvSpPr txBox="1"/>
          <p:nvPr/>
        </p:nvSpPr>
        <p:spPr>
          <a:xfrm>
            <a:off x="4614239" y="1735981"/>
            <a:ext cx="18466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1" name="Shape 801"/>
          <p:cNvSpPr txBox="1"/>
          <p:nvPr/>
        </p:nvSpPr>
        <p:spPr>
          <a:xfrm>
            <a:off x="4551053" y="8167856"/>
            <a:ext cx="18466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03" name="Shape 803" descr="Sin título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33179" y="105094"/>
            <a:ext cx="726072" cy="849036"/>
          </a:xfrm>
          <a:prstGeom prst="rect">
            <a:avLst/>
          </a:prstGeom>
          <a:noFill/>
          <a:ln>
            <a:noFill/>
          </a:ln>
        </p:spPr>
      </p:pic>
      <p:sp>
        <p:nvSpPr>
          <p:cNvPr id="804" name="Shape 804"/>
          <p:cNvSpPr txBox="1"/>
          <p:nvPr/>
        </p:nvSpPr>
        <p:spPr>
          <a:xfrm>
            <a:off x="3428741" y="209951"/>
            <a:ext cx="2371012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b="1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¿PREGUNTAS?</a:t>
            </a:r>
            <a:endParaRPr sz="2800" b="1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pic>
        <p:nvPicPr>
          <p:cNvPr id="805" name="Shape 805" descr="interogation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80208" y="1178056"/>
            <a:ext cx="3501939" cy="5333914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Shape 112"/>
          <p:cNvSpPr txBox="1"/>
          <p:nvPr/>
        </p:nvSpPr>
        <p:spPr>
          <a:xfrm>
            <a:off x="0" y="6511970"/>
            <a:ext cx="9144000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000000"/>
              </a:buClr>
            </a:pPr>
            <a:r>
              <a:rPr lang="es-ES" sz="1600" kern="0" dirty="0" smtClean="0">
                <a:solidFill>
                  <a:srgbClr val="FFFFFF"/>
                </a:solidFill>
                <a:latin typeface="Arial Narrow"/>
                <a:ea typeface="Arial Narrow"/>
                <a:cs typeface="Arial Narrow"/>
                <a:sym typeface="Arial Narrow"/>
              </a:rPr>
              <a:t>Reconstrucción 3D mediante sensor de infrarrojos para la medición del volumen del brazo en pacientes con linfedema.</a:t>
            </a:r>
            <a:endParaRPr lang="es-ES" sz="1400" kern="0" dirty="0">
              <a:solidFill>
                <a:srgbClr val="000000"/>
              </a:solidFill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idx="12"/>
          </p:nvPr>
        </p:nvSpPr>
        <p:spPr>
          <a:xfrm>
            <a:off x="7010400" y="6516177"/>
            <a:ext cx="2133600" cy="365125"/>
          </a:xfrm>
        </p:spPr>
        <p:txBody>
          <a:bodyPr/>
          <a:lstStyle/>
          <a:p>
            <a:fld id="{00000000-1234-1234-1234-123412341234}" type="slidenum">
              <a:rPr lang="es-ES" smtClean="0">
                <a:solidFill>
                  <a:schemeClr val="bg1"/>
                </a:solidFill>
              </a:rPr>
              <a:pPr/>
              <a:t>29</a:t>
            </a:fld>
            <a:endParaRPr lang="es-ES" dirty="0">
              <a:solidFill>
                <a:schemeClr val="bg1"/>
              </a:solidFill>
            </a:endParaRPr>
          </a:p>
        </p:txBody>
      </p:sp>
      <p:pic>
        <p:nvPicPr>
          <p:cNvPr id="15" name="Imagen 1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242"/>
          <a:stretch/>
        </p:blipFill>
        <p:spPr>
          <a:xfrm>
            <a:off x="190158" y="219994"/>
            <a:ext cx="1810295" cy="674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960796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822"/>
                                        <p:tgtEl>
                                          <p:spTgt spid="8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/>
          <p:nvPr/>
        </p:nvSpPr>
        <p:spPr>
          <a:xfrm>
            <a:off x="0" y="0"/>
            <a:ext cx="9144000" cy="1045083"/>
          </a:xfrm>
          <a:prstGeom prst="rect">
            <a:avLst/>
          </a:prstGeom>
          <a:solidFill>
            <a:srgbClr val="092B5E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Shape 105"/>
          <p:cNvSpPr txBox="1"/>
          <p:nvPr/>
        </p:nvSpPr>
        <p:spPr>
          <a:xfrm>
            <a:off x="0" y="6511970"/>
            <a:ext cx="9144000" cy="369332"/>
          </a:xfrm>
          <a:prstGeom prst="rect">
            <a:avLst/>
          </a:prstGeom>
          <a:solidFill>
            <a:srgbClr val="092B5E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Shape 106"/>
          <p:cNvSpPr txBox="1"/>
          <p:nvPr/>
        </p:nvSpPr>
        <p:spPr>
          <a:xfrm>
            <a:off x="4614239" y="1735981"/>
            <a:ext cx="18466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Shape 107"/>
          <p:cNvSpPr txBox="1"/>
          <p:nvPr/>
        </p:nvSpPr>
        <p:spPr>
          <a:xfrm>
            <a:off x="4551053" y="8167856"/>
            <a:ext cx="18466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9" name="Shape 109" descr="Sin título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33179" y="105094"/>
            <a:ext cx="726072" cy="849036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Shape 110"/>
          <p:cNvSpPr txBox="1"/>
          <p:nvPr/>
        </p:nvSpPr>
        <p:spPr>
          <a:xfrm>
            <a:off x="3794121" y="209951"/>
            <a:ext cx="1640243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b="1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Contenido</a:t>
            </a:r>
            <a:endParaRPr sz="2800" b="1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111" name="Shape 111"/>
          <p:cNvSpPr txBox="1"/>
          <p:nvPr/>
        </p:nvSpPr>
        <p:spPr>
          <a:xfrm>
            <a:off x="924160" y="1806091"/>
            <a:ext cx="7935091" cy="3170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AutoNum type="arabicPeriod"/>
            </a:pPr>
            <a:r>
              <a:rPr lang="es-ES" sz="2800" b="1" dirty="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Introducción. </a:t>
            </a:r>
            <a:endParaRPr sz="2800" b="1" dirty="0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342900" indent="-342900">
              <a:lnSpc>
                <a:spcPct val="130000"/>
              </a:lnSpc>
              <a:buClr>
                <a:srgbClr val="BFBFBF"/>
              </a:buClr>
              <a:buSzPts val="2800"/>
              <a:buFont typeface="Calibri"/>
              <a:buAutoNum type="arabicPeriod"/>
            </a:pPr>
            <a:r>
              <a:rPr lang="es-ES" sz="2800" b="1" dirty="0">
                <a:solidFill>
                  <a:srgbClr val="BFBFBF"/>
                </a:solidFill>
                <a:latin typeface="Arial Narrow"/>
                <a:ea typeface="Arial Narrow"/>
                <a:cs typeface="Arial Narrow"/>
                <a:sym typeface="Arial Narrow"/>
              </a:rPr>
              <a:t>Metodología.</a:t>
            </a:r>
            <a:endParaRPr sz="2800" b="1" dirty="0">
              <a:solidFill>
                <a:srgbClr val="BFBFBF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342900" indent="-342900">
              <a:lnSpc>
                <a:spcPct val="130000"/>
              </a:lnSpc>
              <a:buClr>
                <a:srgbClr val="BFBFBF"/>
              </a:buClr>
              <a:buSzPts val="2800"/>
              <a:buFont typeface="Calibri"/>
              <a:buAutoNum type="arabicPeriod"/>
            </a:pPr>
            <a:r>
              <a:rPr lang="es-ES" sz="2800" b="1" dirty="0">
                <a:solidFill>
                  <a:srgbClr val="BFBFBF"/>
                </a:solidFill>
                <a:latin typeface="Arial Narrow"/>
                <a:ea typeface="Arial Narrow"/>
                <a:cs typeface="Arial Narrow"/>
                <a:sym typeface="Arial Narrow"/>
              </a:rPr>
              <a:t>Resultados de medida y análisis.</a:t>
            </a:r>
            <a:endParaRPr sz="2800" b="1" dirty="0">
              <a:solidFill>
                <a:srgbClr val="BFBFBF"/>
              </a:solidFill>
              <a:latin typeface="Arial Narrow"/>
              <a:ea typeface="Arial Narrow"/>
              <a:cs typeface="Arial Narrow"/>
              <a:sym typeface="Arial"/>
            </a:endParaRPr>
          </a:p>
          <a:p>
            <a:pPr marL="342900" indent="-342900">
              <a:lnSpc>
                <a:spcPct val="130000"/>
              </a:lnSpc>
              <a:buClr>
                <a:srgbClr val="BFBFBF"/>
              </a:buClr>
              <a:buSzPts val="2800"/>
              <a:buFont typeface="Calibri"/>
              <a:buAutoNum type="arabicPeriod"/>
            </a:pPr>
            <a:r>
              <a:rPr lang="es-ES" sz="2800" b="1" dirty="0">
                <a:solidFill>
                  <a:srgbClr val="BFBFBF"/>
                </a:solidFill>
                <a:latin typeface="Arial Narrow"/>
                <a:ea typeface="Arial Narrow"/>
                <a:cs typeface="Arial Narrow"/>
                <a:sym typeface="Arial Narrow"/>
              </a:rPr>
              <a:t>Conclusiones.</a:t>
            </a:r>
            <a:endParaRPr sz="2800" b="1" dirty="0">
              <a:solidFill>
                <a:srgbClr val="BFBFBF"/>
              </a:solidFill>
              <a:latin typeface="Arial Narrow"/>
              <a:ea typeface="Arial Narrow"/>
              <a:cs typeface="Arial Narrow"/>
              <a:sym typeface="Arial"/>
            </a:endParaRPr>
          </a:p>
          <a:p>
            <a:pPr marL="342900" indent="-342900">
              <a:lnSpc>
                <a:spcPct val="130000"/>
              </a:lnSpc>
              <a:buClr>
                <a:srgbClr val="BFBFBF"/>
              </a:buClr>
              <a:buSzPts val="2800"/>
              <a:buFont typeface="Calibri"/>
              <a:buAutoNum type="arabicPeriod"/>
            </a:pPr>
            <a:r>
              <a:rPr lang="es-ES" sz="2800" b="1" dirty="0">
                <a:solidFill>
                  <a:srgbClr val="BFBFBF"/>
                </a:solidFill>
                <a:latin typeface="Arial Narrow"/>
                <a:ea typeface="Arial Narrow"/>
                <a:cs typeface="Arial Narrow"/>
                <a:sym typeface="Arial Narrow"/>
              </a:rPr>
              <a:t>Líneas futuras.</a:t>
            </a:r>
            <a:endParaRPr sz="2800" b="1" dirty="0">
              <a:solidFill>
                <a:srgbClr val="BFBFBF"/>
              </a:solidFill>
              <a:latin typeface="Arial Narrow"/>
              <a:ea typeface="Arial Narrow"/>
              <a:cs typeface="Arial Narrow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Shape 112"/>
          <p:cNvSpPr txBox="1"/>
          <p:nvPr/>
        </p:nvSpPr>
        <p:spPr>
          <a:xfrm>
            <a:off x="0" y="6511970"/>
            <a:ext cx="9144000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000000"/>
              </a:buClr>
            </a:pPr>
            <a:r>
              <a:rPr lang="es-ES" sz="1600" kern="0" dirty="0" smtClean="0">
                <a:solidFill>
                  <a:srgbClr val="FFFFFF"/>
                </a:solidFill>
                <a:latin typeface="Arial Narrow"/>
                <a:ea typeface="Arial Narrow"/>
                <a:cs typeface="Arial Narrow"/>
                <a:sym typeface="Arial Narrow"/>
              </a:rPr>
              <a:t>Reconstrucción 3D mediante sensor de infrarrojos para la medición del volumen del brazo en pacientes con linfedema.</a:t>
            </a:r>
            <a:endParaRPr lang="es-ES" sz="1400" kern="0" dirty="0">
              <a:solidFill>
                <a:srgbClr val="000000"/>
              </a:solidFill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Marcador de número de diapositiva 1"/>
          <p:cNvSpPr>
            <a:spLocks noGrp="1"/>
          </p:cNvSpPr>
          <p:nvPr>
            <p:ph type="sldNum" idx="12"/>
          </p:nvPr>
        </p:nvSpPr>
        <p:spPr>
          <a:xfrm>
            <a:off x="7010400" y="6516177"/>
            <a:ext cx="2133600" cy="365125"/>
          </a:xfrm>
        </p:spPr>
        <p:txBody>
          <a:bodyPr/>
          <a:lstStyle/>
          <a:p>
            <a:fld id="{AC0946F1-AD2D-45DD-B41C-F4D0273D9842}" type="slidenum">
              <a:rPr lang="es-ES" smtClean="0">
                <a:solidFill>
                  <a:schemeClr val="bg1"/>
                </a:solidFill>
              </a:rPr>
              <a:t>3</a:t>
            </a:fld>
            <a:endParaRPr lang="es-ES" dirty="0">
              <a:solidFill>
                <a:schemeClr val="bg1"/>
              </a:solidFill>
            </a:endParaRPr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242"/>
          <a:stretch/>
        </p:blipFill>
        <p:spPr>
          <a:xfrm>
            <a:off x="190158" y="219994"/>
            <a:ext cx="1810295" cy="674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386453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/>
          <p:nvPr/>
        </p:nvSpPr>
        <p:spPr>
          <a:xfrm>
            <a:off x="0" y="0"/>
            <a:ext cx="9144000" cy="1045083"/>
          </a:xfrm>
          <a:prstGeom prst="rect">
            <a:avLst/>
          </a:prstGeom>
          <a:solidFill>
            <a:srgbClr val="092B5E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Shape 105"/>
          <p:cNvSpPr txBox="1"/>
          <p:nvPr/>
        </p:nvSpPr>
        <p:spPr>
          <a:xfrm>
            <a:off x="0" y="6511970"/>
            <a:ext cx="9144000" cy="369332"/>
          </a:xfrm>
          <a:prstGeom prst="rect">
            <a:avLst/>
          </a:prstGeom>
          <a:solidFill>
            <a:srgbClr val="092B5E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Shape 106"/>
          <p:cNvSpPr txBox="1"/>
          <p:nvPr/>
        </p:nvSpPr>
        <p:spPr>
          <a:xfrm>
            <a:off x="4614239" y="1735981"/>
            <a:ext cx="18466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Shape 107"/>
          <p:cNvSpPr txBox="1"/>
          <p:nvPr/>
        </p:nvSpPr>
        <p:spPr>
          <a:xfrm>
            <a:off x="4551053" y="8167856"/>
            <a:ext cx="18466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9" name="Shape 109" descr="Sin título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33179" y="105094"/>
            <a:ext cx="726072" cy="849036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Shape 111"/>
          <p:cNvSpPr txBox="1"/>
          <p:nvPr/>
        </p:nvSpPr>
        <p:spPr>
          <a:xfrm>
            <a:off x="924160" y="1806091"/>
            <a:ext cx="7935091" cy="3170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Shape 112"/>
          <p:cNvSpPr txBox="1"/>
          <p:nvPr/>
        </p:nvSpPr>
        <p:spPr>
          <a:xfrm>
            <a:off x="0" y="6511970"/>
            <a:ext cx="9144000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000000"/>
              </a:buClr>
            </a:pPr>
            <a:r>
              <a:rPr lang="es-ES" sz="1600" kern="0" dirty="0" smtClean="0">
                <a:solidFill>
                  <a:srgbClr val="FFFFFF"/>
                </a:solidFill>
                <a:latin typeface="Arial Narrow"/>
                <a:ea typeface="Arial Narrow"/>
                <a:cs typeface="Arial Narrow"/>
                <a:sym typeface="Arial Narrow"/>
              </a:rPr>
              <a:t>Reconstrucción 3D mediante sensor de infrarrojos para la medición del volumen del brazo en pacientes con linfedema.</a:t>
            </a:r>
            <a:endParaRPr lang="es-ES" sz="1400" kern="0" dirty="0">
              <a:solidFill>
                <a:srgbClr val="000000"/>
              </a:solidFill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Shape 137"/>
          <p:cNvSpPr txBox="1"/>
          <p:nvPr/>
        </p:nvSpPr>
        <p:spPr>
          <a:xfrm>
            <a:off x="3630372" y="209951"/>
            <a:ext cx="196775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b="1" dirty="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Introducción</a:t>
            </a:r>
            <a:endParaRPr sz="2800" b="1" dirty="0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323" y="2998155"/>
            <a:ext cx="7858125" cy="1285875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403" y="2780748"/>
            <a:ext cx="8617004" cy="1414732"/>
          </a:xfrm>
          <a:prstGeom prst="rect">
            <a:avLst/>
          </a:prstGeom>
        </p:spPr>
      </p:pic>
      <p:sp>
        <p:nvSpPr>
          <p:cNvPr id="5" name="Marcador de número de diapositiva 4"/>
          <p:cNvSpPr>
            <a:spLocks noGrp="1"/>
          </p:cNvSpPr>
          <p:nvPr>
            <p:ph type="sldNum" idx="12"/>
          </p:nvPr>
        </p:nvSpPr>
        <p:spPr>
          <a:xfrm>
            <a:off x="7010400" y="6511970"/>
            <a:ext cx="2133600" cy="365125"/>
          </a:xfrm>
        </p:spPr>
        <p:txBody>
          <a:bodyPr/>
          <a:lstStyle/>
          <a:p>
            <a:fld id="{00000000-1234-1234-1234-123412341234}" type="slidenum">
              <a:rPr lang="es-ES" smtClean="0">
                <a:solidFill>
                  <a:schemeClr val="bg1"/>
                </a:solidFill>
              </a:rPr>
              <a:pPr/>
              <a:t>4</a:t>
            </a:fld>
            <a:endParaRPr lang="es-ES" dirty="0">
              <a:solidFill>
                <a:schemeClr val="bg1"/>
              </a:solidFill>
            </a:endParaRPr>
          </a:p>
        </p:txBody>
      </p:sp>
      <p:pic>
        <p:nvPicPr>
          <p:cNvPr id="14" name="Imagen 13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242"/>
          <a:stretch/>
        </p:blipFill>
        <p:spPr>
          <a:xfrm>
            <a:off x="190158" y="219994"/>
            <a:ext cx="1810295" cy="674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668127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/>
          <p:nvPr/>
        </p:nvSpPr>
        <p:spPr>
          <a:xfrm>
            <a:off x="0" y="0"/>
            <a:ext cx="9144000" cy="1045083"/>
          </a:xfrm>
          <a:prstGeom prst="rect">
            <a:avLst/>
          </a:prstGeom>
          <a:solidFill>
            <a:srgbClr val="092B5E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Shape 105"/>
          <p:cNvSpPr txBox="1"/>
          <p:nvPr/>
        </p:nvSpPr>
        <p:spPr>
          <a:xfrm>
            <a:off x="0" y="6511970"/>
            <a:ext cx="9144000" cy="369332"/>
          </a:xfrm>
          <a:prstGeom prst="rect">
            <a:avLst/>
          </a:prstGeom>
          <a:solidFill>
            <a:srgbClr val="092B5E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Shape 106"/>
          <p:cNvSpPr txBox="1"/>
          <p:nvPr/>
        </p:nvSpPr>
        <p:spPr>
          <a:xfrm>
            <a:off x="4614239" y="1735981"/>
            <a:ext cx="18466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Shape 107"/>
          <p:cNvSpPr txBox="1"/>
          <p:nvPr/>
        </p:nvSpPr>
        <p:spPr>
          <a:xfrm>
            <a:off x="4551053" y="8167856"/>
            <a:ext cx="18466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9" name="Shape 109" descr="Sin título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33179" y="105094"/>
            <a:ext cx="726072" cy="849036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Shape 111"/>
          <p:cNvSpPr txBox="1"/>
          <p:nvPr/>
        </p:nvSpPr>
        <p:spPr>
          <a:xfrm>
            <a:off x="924160" y="1806091"/>
            <a:ext cx="7935091" cy="3170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Shape 112"/>
          <p:cNvSpPr txBox="1"/>
          <p:nvPr/>
        </p:nvSpPr>
        <p:spPr>
          <a:xfrm>
            <a:off x="0" y="6511970"/>
            <a:ext cx="9144000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000000"/>
              </a:buClr>
            </a:pPr>
            <a:r>
              <a:rPr lang="es-ES" sz="1600" kern="0" dirty="0" smtClean="0">
                <a:solidFill>
                  <a:srgbClr val="FFFFFF"/>
                </a:solidFill>
                <a:latin typeface="Arial Narrow"/>
                <a:ea typeface="Arial Narrow"/>
                <a:cs typeface="Arial Narrow"/>
                <a:sym typeface="Arial Narrow"/>
              </a:rPr>
              <a:t>Reconstrucción 3D mediante sensor de infrarrojos para la medición del volumen del brazo en pacientes con linfedema.</a:t>
            </a:r>
            <a:endParaRPr lang="es-ES" sz="1400" kern="0" dirty="0">
              <a:solidFill>
                <a:srgbClr val="000000"/>
              </a:solidFill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12" name="Marcador de contenido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27702988"/>
              </p:ext>
            </p:extLst>
          </p:nvPr>
        </p:nvGraphicFramePr>
        <p:xfrm>
          <a:off x="566062" y="1832660"/>
          <a:ext cx="9108057" cy="36507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3" name="Shape 137"/>
          <p:cNvSpPr txBox="1"/>
          <p:nvPr/>
        </p:nvSpPr>
        <p:spPr>
          <a:xfrm>
            <a:off x="3630372" y="209951"/>
            <a:ext cx="196775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b="1" dirty="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Introducción</a:t>
            </a:r>
            <a:endParaRPr sz="2800" b="1" dirty="0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2" name="Marcador de número de diapositiva 1"/>
          <p:cNvSpPr>
            <a:spLocks noGrp="1"/>
          </p:cNvSpPr>
          <p:nvPr>
            <p:ph type="sldNum" idx="12"/>
          </p:nvPr>
        </p:nvSpPr>
        <p:spPr>
          <a:xfrm>
            <a:off x="7010400" y="6516177"/>
            <a:ext cx="2133600" cy="365125"/>
          </a:xfrm>
        </p:spPr>
        <p:txBody>
          <a:bodyPr/>
          <a:lstStyle/>
          <a:p>
            <a:fld id="{00000000-1234-1234-1234-123412341234}" type="slidenum">
              <a:rPr lang="es-ES" smtClean="0">
                <a:solidFill>
                  <a:schemeClr val="bg1"/>
                </a:solidFill>
              </a:rPr>
              <a:pPr/>
              <a:t>5</a:t>
            </a:fld>
            <a:endParaRPr lang="es-ES" dirty="0">
              <a:solidFill>
                <a:schemeClr val="bg1"/>
              </a:solidFill>
            </a:endParaRPr>
          </a:p>
        </p:txBody>
      </p:sp>
      <p:pic>
        <p:nvPicPr>
          <p:cNvPr id="14" name="Imagen 13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242"/>
          <a:stretch/>
        </p:blipFill>
        <p:spPr>
          <a:xfrm>
            <a:off x="190158" y="219994"/>
            <a:ext cx="1810295" cy="674452"/>
          </a:xfrm>
          <a:prstGeom prst="rect">
            <a:avLst/>
          </a:prstGeom>
        </p:spPr>
      </p:pic>
      <p:sp>
        <p:nvSpPr>
          <p:cNvPr id="4" name="Rectángulo 3"/>
          <p:cNvSpPr/>
          <p:nvPr/>
        </p:nvSpPr>
        <p:spPr>
          <a:xfrm>
            <a:off x="924160" y="2105313"/>
            <a:ext cx="2544286" cy="4524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lvl="0" indent="-342900" algn="just">
              <a:lnSpc>
                <a:spcPct val="130000"/>
              </a:lnSpc>
              <a:buClr>
                <a:schemeClr val="accent1"/>
              </a:buClr>
              <a:buSzPts val="2000"/>
              <a:buFont typeface="Courier New"/>
              <a:buChar char="o"/>
            </a:pPr>
            <a:r>
              <a:rPr lang="es-ES" b="1" dirty="0" smtClean="0">
                <a:solidFill>
                  <a:schemeClr val="dk1"/>
                </a:solidFill>
                <a:ea typeface="Arial Narrow"/>
                <a:cs typeface="Arial Narrow"/>
                <a:sym typeface="Arial Narrow"/>
              </a:rPr>
              <a:t>¿Qué es el linfedema?</a:t>
            </a:r>
            <a:endParaRPr lang="es-ES" b="1" dirty="0">
              <a:solidFill>
                <a:schemeClr val="dk1"/>
              </a:solidFill>
              <a:ea typeface="Arial Narrow"/>
              <a:cs typeface="Arial Narrow"/>
              <a:sym typeface="Arial Narrow"/>
            </a:endParaRPr>
          </a:p>
        </p:txBody>
      </p:sp>
    </p:spTree>
    <p:extLst>
      <p:ext uri="{BB962C8B-B14F-4D97-AF65-F5344CB8AC3E}">
        <p14:creationId xmlns:p14="http://schemas.microsoft.com/office/powerpoint/2010/main" val="2559987804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/>
          <p:nvPr/>
        </p:nvSpPr>
        <p:spPr>
          <a:xfrm>
            <a:off x="0" y="0"/>
            <a:ext cx="9144000" cy="1045083"/>
          </a:xfrm>
          <a:prstGeom prst="rect">
            <a:avLst/>
          </a:prstGeom>
          <a:solidFill>
            <a:srgbClr val="092B5E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Shape 105"/>
          <p:cNvSpPr txBox="1"/>
          <p:nvPr/>
        </p:nvSpPr>
        <p:spPr>
          <a:xfrm>
            <a:off x="0" y="6511970"/>
            <a:ext cx="9144000" cy="369332"/>
          </a:xfrm>
          <a:prstGeom prst="rect">
            <a:avLst/>
          </a:prstGeom>
          <a:solidFill>
            <a:srgbClr val="092B5E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Shape 106"/>
          <p:cNvSpPr txBox="1"/>
          <p:nvPr/>
        </p:nvSpPr>
        <p:spPr>
          <a:xfrm>
            <a:off x="4614239" y="1735981"/>
            <a:ext cx="18466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Shape 107"/>
          <p:cNvSpPr txBox="1"/>
          <p:nvPr/>
        </p:nvSpPr>
        <p:spPr>
          <a:xfrm>
            <a:off x="4551053" y="8167856"/>
            <a:ext cx="18466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9" name="Shape 109" descr="Sin título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33179" y="105094"/>
            <a:ext cx="726072" cy="849036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Shape 111"/>
              <p:cNvSpPr txBox="1"/>
              <p:nvPr/>
            </p:nvSpPr>
            <p:spPr>
              <a:xfrm>
                <a:off x="739026" y="1677668"/>
                <a:ext cx="7935091" cy="377407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342900" lvl="0" indent="-342900" algn="just">
                  <a:lnSpc>
                    <a:spcPct val="130000"/>
                  </a:lnSpc>
                  <a:buClr>
                    <a:schemeClr val="accent1"/>
                  </a:buClr>
                  <a:buSzPts val="2000"/>
                  <a:buFont typeface="Courier New"/>
                  <a:buChar char="o"/>
                </a:pPr>
                <a:r>
                  <a:rPr lang="es-ES" sz="2000" b="1" dirty="0" smtClean="0">
                    <a:solidFill>
                      <a:schemeClr val="dk1"/>
                    </a:solidFill>
                    <a:latin typeface="Arial Narrow"/>
                    <a:ea typeface="Arial Narrow"/>
                    <a:cs typeface="Arial Narrow"/>
                    <a:sym typeface="Arial Narrow"/>
                  </a:rPr>
                  <a:t>Circometría</a:t>
                </a:r>
              </a:p>
              <a:p>
                <a:pPr marL="342900" lvl="0" indent="-342900" algn="just">
                  <a:lnSpc>
                    <a:spcPct val="130000"/>
                  </a:lnSpc>
                  <a:buClr>
                    <a:schemeClr val="accent1"/>
                  </a:buClr>
                  <a:buSzPts val="2000"/>
                  <a:buFont typeface="Courier New"/>
                  <a:buChar char="o"/>
                </a:pPr>
                <a:endParaRPr lang="es-ES" sz="2000" b="1" dirty="0">
                  <a:solidFill>
                    <a:schemeClr val="dk1"/>
                  </a:solidFill>
                  <a:latin typeface="Arial Narrow"/>
                  <a:ea typeface="Arial Narrow"/>
                  <a:cs typeface="Arial Narrow"/>
                  <a:sym typeface="Arial Narrow"/>
                </a:endParaRPr>
              </a:p>
              <a:p>
                <a:pPr lvl="0" algn="just">
                  <a:lnSpc>
                    <a:spcPct val="130000"/>
                  </a:lnSpc>
                  <a:buClr>
                    <a:schemeClr val="accent1"/>
                  </a:buClr>
                  <a:buSzPts val="2000"/>
                </a:pPr>
                <a:endParaRPr lang="es-ES" sz="2000" b="1" dirty="0">
                  <a:solidFill>
                    <a:schemeClr val="dk1"/>
                  </a:solidFill>
                  <a:latin typeface="Arial Narrow"/>
                  <a:ea typeface="Arial Narrow"/>
                  <a:cs typeface="Arial Narrow"/>
                  <a:sym typeface="Arial Narrow"/>
                </a:endParaRPr>
              </a:p>
              <a:p>
                <a:pPr lvl="0" algn="just">
                  <a:lnSpc>
                    <a:spcPct val="130000"/>
                  </a:lnSpc>
                  <a:buClr>
                    <a:schemeClr val="accent1"/>
                  </a:buClr>
                  <a:buSzPts val="2000"/>
                </a:pPr>
                <a:endParaRPr lang="es-ES" sz="2000" b="1" dirty="0">
                  <a:solidFill>
                    <a:schemeClr val="dk1"/>
                  </a:solidFill>
                  <a:latin typeface="Arial Narrow"/>
                  <a:ea typeface="Arial Narrow"/>
                  <a:cs typeface="Arial Narrow"/>
                  <a:sym typeface="Arial Narrow"/>
                </a:endParaRPr>
              </a:p>
              <a:p>
                <a:pPr marL="342900" lvl="0" indent="-342900" algn="just">
                  <a:lnSpc>
                    <a:spcPct val="130000"/>
                  </a:lnSpc>
                  <a:buClr>
                    <a:schemeClr val="accent1"/>
                  </a:buClr>
                  <a:buSzPts val="2000"/>
                  <a:buFont typeface="Courier New"/>
                  <a:buChar char="o"/>
                </a:pPr>
                <a:r>
                  <a:rPr lang="es-ES" sz="2000" b="1" dirty="0" smtClean="0">
                    <a:solidFill>
                      <a:schemeClr val="dk1"/>
                    </a:solidFill>
                    <a:latin typeface="Arial Narrow"/>
                    <a:ea typeface="Arial Narrow"/>
                    <a:cs typeface="Arial Narrow"/>
                    <a:sym typeface="Arial Narrow"/>
                  </a:rPr>
                  <a:t>Volumetría Indirecta</a:t>
                </a:r>
              </a:p>
              <a:p>
                <a:pPr marL="342900" lvl="0" indent="-342900" algn="just">
                  <a:lnSpc>
                    <a:spcPct val="130000"/>
                  </a:lnSpc>
                  <a:buClr>
                    <a:schemeClr val="accent1"/>
                  </a:buClr>
                  <a:buSzPts val="2000"/>
                  <a:buFont typeface="Courier New"/>
                  <a:buChar char="o"/>
                </a:pPr>
                <a:endParaRPr lang="es-ES" sz="2000" b="1" dirty="0">
                  <a:solidFill>
                    <a:schemeClr val="dk1"/>
                  </a:solidFill>
                  <a:latin typeface="Arial Narrow"/>
                  <a:ea typeface="Arial Narrow"/>
                  <a:cs typeface="Arial Narrow"/>
                  <a:sym typeface="Arial Narrow"/>
                </a:endParaRPr>
              </a:p>
              <a:p>
                <a:pPr lvl="0" algn="just">
                  <a:lnSpc>
                    <a:spcPct val="130000"/>
                  </a:lnSpc>
                  <a:buClr>
                    <a:schemeClr val="accent1"/>
                  </a:buClr>
                  <a:buSzPts val="2000"/>
                </a:pPr>
                <a:endParaRPr lang="es-ES" sz="2000" b="1" dirty="0" smtClean="0">
                  <a:solidFill>
                    <a:schemeClr val="dk1"/>
                  </a:solidFill>
                  <a:latin typeface="Arial Narrow"/>
                  <a:ea typeface="Arial Narrow"/>
                  <a:cs typeface="Arial Narrow"/>
                  <a:sym typeface="Arial Narrow"/>
                </a:endParaRPr>
              </a:p>
              <a:p>
                <a:pPr marL="342900" lvl="0" indent="-342900" algn="just">
                  <a:lnSpc>
                    <a:spcPct val="130000"/>
                  </a:lnSpc>
                  <a:buClr>
                    <a:schemeClr val="accent1"/>
                  </a:buClr>
                  <a:buSzPts val="2000"/>
                  <a:buFont typeface="Courier New"/>
                  <a:buChar char="o"/>
                </a:pPr>
                <a:r>
                  <a:rPr lang="es-ES" sz="2000" b="1" dirty="0" smtClean="0">
                    <a:solidFill>
                      <a:schemeClr val="dk1"/>
                    </a:solidFill>
                    <a:latin typeface="Arial Narrow"/>
                    <a:ea typeface="Arial Narrow"/>
                    <a:cs typeface="Arial Narrow"/>
                    <a:sym typeface="Arial Narrow"/>
                  </a:rPr>
                  <a:t>Cono  truncado			</a:t>
                </a:r>
                <a14:m>
                  <m:oMath xmlns:m="http://schemas.openxmlformats.org/officeDocument/2006/math">
                    <m:r>
                      <a:rPr lang="es-ES" sz="2000" b="1" i="1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Arial Narrow"/>
                        <a:cs typeface="Arial Narrow"/>
                        <a:sym typeface="Arial Narrow"/>
                      </a:rPr>
                      <m:t>𝑽</m:t>
                    </m:r>
                    <m:r>
                      <a:rPr lang="es-ES" sz="2000" b="1" i="1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Arial Narrow"/>
                        <a:cs typeface="Arial Narrow"/>
                        <a:sym typeface="Arial Narrow"/>
                      </a:rPr>
                      <m:t>= </m:t>
                    </m:r>
                    <m:f>
                      <m:fPr>
                        <m:ctrlPr>
                          <a:rPr lang="es-ES" sz="2000" b="1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sym typeface="Arial Narrow"/>
                          </a:rPr>
                        </m:ctrlPr>
                      </m:fPr>
                      <m:num>
                        <m:r>
                          <a:rPr lang="es-ES" sz="2000" b="1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sym typeface="Arial Narrow"/>
                          </a:rPr>
                          <m:t>𝒉</m:t>
                        </m:r>
                        <m:r>
                          <a:rPr lang="es-ES" sz="2000" b="1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Arial Narrow"/>
                          </a:rPr>
                          <m:t>×(</m:t>
                        </m:r>
                        <m:sSup>
                          <m:sSupPr>
                            <m:ctrlPr>
                              <a:rPr lang="es-ES" sz="2000" b="1" i="1" smtClean="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Arial Narrow"/>
                              </a:rPr>
                            </m:ctrlPr>
                          </m:sSupPr>
                          <m:e>
                            <m:r>
                              <a:rPr lang="es-ES" sz="2000" b="1" i="1" smtClean="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Arial Narrow"/>
                              </a:rPr>
                              <m:t>𝑪</m:t>
                            </m:r>
                            <m:r>
                              <a:rPr lang="es-ES" sz="2000" b="1" i="1" smtClean="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Arial Narrow"/>
                              </a:rPr>
                              <m:t>𝟏</m:t>
                            </m:r>
                          </m:e>
                          <m:sup>
                            <m:r>
                              <a:rPr lang="es-ES" sz="2000" b="1" i="1" smtClean="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Arial Narrow"/>
                              </a:rPr>
                              <m:t>𝟐</m:t>
                            </m:r>
                          </m:sup>
                        </m:sSup>
                        <m:r>
                          <a:rPr lang="es-ES" sz="2000" b="1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Arial Narrow"/>
                          </a:rPr>
                          <m:t>+</m:t>
                        </m:r>
                        <m:r>
                          <a:rPr lang="es-ES" sz="2000" b="1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Arial Narrow"/>
                          </a:rPr>
                          <m:t>𝑪</m:t>
                        </m:r>
                        <m:r>
                          <a:rPr lang="es-ES" sz="2000" b="1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Arial Narrow"/>
                          </a:rPr>
                          <m:t>𝟏</m:t>
                        </m:r>
                        <m:r>
                          <a:rPr lang="es-ES" sz="2000" b="1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Arial Narrow"/>
                          </a:rPr>
                          <m:t>𝑪</m:t>
                        </m:r>
                        <m:r>
                          <a:rPr lang="es-ES" sz="2000" b="1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Arial Narrow"/>
                          </a:rPr>
                          <m:t>𝟐</m:t>
                        </m:r>
                        <m:r>
                          <a:rPr lang="es-ES" sz="2000" b="1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Arial Narrow"/>
                          </a:rPr>
                          <m:t>+</m:t>
                        </m:r>
                        <m:sSup>
                          <m:sSupPr>
                            <m:ctrlPr>
                              <a:rPr lang="es-ES" sz="2000" b="1" i="1" smtClean="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Arial Narrow"/>
                              </a:rPr>
                            </m:ctrlPr>
                          </m:sSupPr>
                          <m:e>
                            <m:r>
                              <a:rPr lang="es-ES" sz="2000" b="1" i="1" smtClean="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Arial Narrow"/>
                              </a:rPr>
                              <m:t>𝑪</m:t>
                            </m:r>
                            <m:r>
                              <a:rPr lang="es-ES" sz="2000" b="1" i="1" smtClean="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Arial Narrow"/>
                              </a:rPr>
                              <m:t>𝟐</m:t>
                            </m:r>
                          </m:e>
                          <m:sup>
                            <m:r>
                              <a:rPr lang="es-ES" sz="2000" b="1" i="1" smtClean="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Arial Narrow"/>
                              </a:rPr>
                              <m:t>𝟐</m:t>
                            </m:r>
                          </m:sup>
                        </m:sSup>
                        <m:r>
                          <a:rPr lang="es-ES" sz="2000" b="1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Arial Narrow"/>
                          </a:rPr>
                          <m:t>)</m:t>
                        </m:r>
                      </m:num>
                      <m:den>
                        <m:r>
                          <a:rPr lang="es-ES" sz="2000" b="1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sym typeface="Arial Narrow"/>
                          </a:rPr>
                          <m:t>𝟏𝟐</m:t>
                        </m:r>
                        <m:r>
                          <m:rPr>
                            <m:sty m:val="p"/>
                          </m:rPr>
                          <a:rPr lang="el-GR" sz="2000" b="1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sym typeface="Arial Narrow"/>
                          </a:rPr>
                          <m:t>π</m:t>
                        </m:r>
                      </m:den>
                    </m:f>
                  </m:oMath>
                </a14:m>
                <a:endParaRPr lang="es-ES" sz="2000" dirty="0"/>
              </a:p>
            </p:txBody>
          </p:sp>
        </mc:Choice>
        <mc:Fallback xmlns="">
          <p:sp>
            <p:nvSpPr>
              <p:cNvPr id="111" name="Shape 1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026" y="1677668"/>
                <a:ext cx="7935091" cy="3774072"/>
              </a:xfrm>
              <a:prstGeom prst="rect">
                <a:avLst/>
              </a:prstGeom>
              <a:blipFill>
                <a:blip r:embed="rId5"/>
                <a:stretch>
                  <a:fillRect l="-69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Shape 112"/>
          <p:cNvSpPr txBox="1"/>
          <p:nvPr/>
        </p:nvSpPr>
        <p:spPr>
          <a:xfrm>
            <a:off x="0" y="6511970"/>
            <a:ext cx="9144000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000000"/>
              </a:buClr>
            </a:pPr>
            <a:r>
              <a:rPr lang="es-ES" sz="1600" kern="0" dirty="0" smtClean="0">
                <a:solidFill>
                  <a:srgbClr val="FFFFFF"/>
                </a:solidFill>
                <a:latin typeface="Arial Narrow"/>
                <a:ea typeface="Arial Narrow"/>
                <a:cs typeface="Arial Narrow"/>
                <a:sym typeface="Arial Narrow"/>
              </a:rPr>
              <a:t>Reconstrucción 3D mediante sensor de infrarrojos para la medición del volumen del brazo en pacientes con linfedema.</a:t>
            </a:r>
            <a:endParaRPr lang="es-ES" sz="1400" kern="0" dirty="0">
              <a:solidFill>
                <a:srgbClr val="000000"/>
              </a:solidFill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Shape 186"/>
          <p:cNvSpPr txBox="1"/>
          <p:nvPr/>
        </p:nvSpPr>
        <p:spPr>
          <a:xfrm>
            <a:off x="3108081" y="209951"/>
            <a:ext cx="3012363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b="1" dirty="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Sistemas de medida</a:t>
            </a:r>
            <a:endParaRPr sz="2800" b="1" dirty="0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7345" y="1846343"/>
            <a:ext cx="3978332" cy="1783109"/>
          </a:xfrm>
          <a:prstGeom prst="rect">
            <a:avLst/>
          </a:prstGeom>
        </p:spPr>
      </p:pic>
      <p:sp>
        <p:nvSpPr>
          <p:cNvPr id="16" name="Shape 158"/>
          <p:cNvSpPr/>
          <p:nvPr/>
        </p:nvSpPr>
        <p:spPr>
          <a:xfrm>
            <a:off x="1440973" y="2295024"/>
            <a:ext cx="480590" cy="624689"/>
          </a:xfrm>
          <a:prstGeom prst="down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Shape 158"/>
          <p:cNvSpPr/>
          <p:nvPr/>
        </p:nvSpPr>
        <p:spPr>
          <a:xfrm>
            <a:off x="1440973" y="3762172"/>
            <a:ext cx="480590" cy="624689"/>
          </a:xfrm>
          <a:prstGeom prst="down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Shape 158"/>
          <p:cNvSpPr/>
          <p:nvPr/>
        </p:nvSpPr>
        <p:spPr>
          <a:xfrm rot="16200000">
            <a:off x="3180131" y="4611852"/>
            <a:ext cx="480590" cy="624689"/>
          </a:xfrm>
          <a:prstGeom prst="down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idx="12"/>
          </p:nvPr>
        </p:nvSpPr>
        <p:spPr>
          <a:xfrm>
            <a:off x="7010400" y="6527873"/>
            <a:ext cx="2133600" cy="365125"/>
          </a:xfrm>
        </p:spPr>
        <p:txBody>
          <a:bodyPr/>
          <a:lstStyle/>
          <a:p>
            <a:fld id="{00000000-1234-1234-1234-123412341234}" type="slidenum">
              <a:rPr lang="es-ES" smtClean="0">
                <a:solidFill>
                  <a:schemeClr val="bg1"/>
                </a:solidFill>
              </a:rPr>
              <a:pPr/>
              <a:t>6</a:t>
            </a:fld>
            <a:endParaRPr lang="es-ES" dirty="0">
              <a:solidFill>
                <a:schemeClr val="bg1"/>
              </a:solidFill>
            </a:endParaRPr>
          </a:p>
        </p:txBody>
      </p:sp>
      <p:pic>
        <p:nvPicPr>
          <p:cNvPr id="19" name="Imagen 18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242"/>
          <a:stretch/>
        </p:blipFill>
        <p:spPr>
          <a:xfrm>
            <a:off x="190158" y="219994"/>
            <a:ext cx="1810295" cy="674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787247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/>
          <p:nvPr/>
        </p:nvSpPr>
        <p:spPr>
          <a:xfrm>
            <a:off x="0" y="0"/>
            <a:ext cx="9144000" cy="1045083"/>
          </a:xfrm>
          <a:prstGeom prst="rect">
            <a:avLst/>
          </a:prstGeom>
          <a:solidFill>
            <a:srgbClr val="092B5E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Shape 105"/>
          <p:cNvSpPr txBox="1"/>
          <p:nvPr/>
        </p:nvSpPr>
        <p:spPr>
          <a:xfrm>
            <a:off x="0" y="6511970"/>
            <a:ext cx="9144000" cy="369332"/>
          </a:xfrm>
          <a:prstGeom prst="rect">
            <a:avLst/>
          </a:prstGeom>
          <a:solidFill>
            <a:srgbClr val="092B5E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Shape 106"/>
          <p:cNvSpPr txBox="1"/>
          <p:nvPr/>
        </p:nvSpPr>
        <p:spPr>
          <a:xfrm>
            <a:off x="4614239" y="1735981"/>
            <a:ext cx="18466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Shape 107"/>
          <p:cNvSpPr txBox="1"/>
          <p:nvPr/>
        </p:nvSpPr>
        <p:spPr>
          <a:xfrm>
            <a:off x="4551053" y="8167856"/>
            <a:ext cx="18466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9" name="Shape 109" descr="Sin título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33179" y="105094"/>
            <a:ext cx="726072" cy="84903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Shape 112"/>
          <p:cNvSpPr txBox="1"/>
          <p:nvPr/>
        </p:nvSpPr>
        <p:spPr>
          <a:xfrm>
            <a:off x="0" y="6511970"/>
            <a:ext cx="9144000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000000"/>
              </a:buClr>
            </a:pPr>
            <a:r>
              <a:rPr lang="es-ES" sz="1600" kern="0" dirty="0" smtClean="0">
                <a:solidFill>
                  <a:srgbClr val="FFFFFF"/>
                </a:solidFill>
                <a:latin typeface="Arial Narrow"/>
                <a:ea typeface="Arial Narrow"/>
                <a:cs typeface="Arial Narrow"/>
                <a:sym typeface="Arial Narrow"/>
              </a:rPr>
              <a:t>Reconstrucción 3D mediante sensor de infrarrojos para la medición del volumen del brazo en pacientes con linfedema.</a:t>
            </a:r>
            <a:endParaRPr lang="es-ES" sz="1400" kern="0" dirty="0">
              <a:solidFill>
                <a:srgbClr val="000000"/>
              </a:solidFill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Shape 186"/>
          <p:cNvSpPr txBox="1"/>
          <p:nvPr/>
        </p:nvSpPr>
        <p:spPr>
          <a:xfrm>
            <a:off x="3108081" y="209951"/>
            <a:ext cx="3012363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b="1" dirty="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Sistemas de medida</a:t>
            </a:r>
            <a:endParaRPr sz="2800" b="1" dirty="0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2" name="Marcador de número de diapositiva 1"/>
          <p:cNvSpPr>
            <a:spLocks noGrp="1"/>
          </p:cNvSpPr>
          <p:nvPr>
            <p:ph type="sldNum" idx="12"/>
          </p:nvPr>
        </p:nvSpPr>
        <p:spPr>
          <a:xfrm>
            <a:off x="7010400" y="6516177"/>
            <a:ext cx="2133600" cy="365125"/>
          </a:xfrm>
        </p:spPr>
        <p:txBody>
          <a:bodyPr/>
          <a:lstStyle/>
          <a:p>
            <a:fld id="{00000000-1234-1234-1234-123412341234}" type="slidenum">
              <a:rPr lang="es-ES" smtClean="0">
                <a:solidFill>
                  <a:schemeClr val="bg1"/>
                </a:solidFill>
              </a:rPr>
              <a:pPr/>
              <a:t>7</a:t>
            </a:fld>
            <a:endParaRPr lang="es-ES" dirty="0">
              <a:solidFill>
                <a:schemeClr val="bg1"/>
              </a:solidFill>
            </a:endParaRPr>
          </a:p>
        </p:txBody>
      </p:sp>
      <p:pic>
        <p:nvPicPr>
          <p:cNvPr id="14" name="Imagen 1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242"/>
          <a:stretch/>
        </p:blipFill>
        <p:spPr>
          <a:xfrm>
            <a:off x="190158" y="219994"/>
            <a:ext cx="1810295" cy="674452"/>
          </a:xfrm>
          <a:prstGeom prst="rect">
            <a:avLst/>
          </a:prstGeom>
        </p:spPr>
      </p:pic>
      <p:graphicFrame>
        <p:nvGraphicFramePr>
          <p:cNvPr id="3" name="Diagrama 2"/>
          <p:cNvGraphicFramePr/>
          <p:nvPr>
            <p:extLst>
              <p:ext uri="{D42A27DB-BD31-4B8C-83A1-F6EECF244321}">
                <p14:modId xmlns:p14="http://schemas.microsoft.com/office/powerpoint/2010/main" val="3341725685"/>
              </p:ext>
            </p:extLst>
          </p:nvPr>
        </p:nvGraphicFramePr>
        <p:xfrm>
          <a:off x="1431158" y="1529696"/>
          <a:ext cx="6366162" cy="42971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170806178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/>
          <p:nvPr/>
        </p:nvSpPr>
        <p:spPr>
          <a:xfrm>
            <a:off x="0" y="0"/>
            <a:ext cx="9144000" cy="1045083"/>
          </a:xfrm>
          <a:prstGeom prst="rect">
            <a:avLst/>
          </a:prstGeom>
          <a:solidFill>
            <a:srgbClr val="092B5E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Shape 105"/>
          <p:cNvSpPr txBox="1"/>
          <p:nvPr/>
        </p:nvSpPr>
        <p:spPr>
          <a:xfrm>
            <a:off x="0" y="6511970"/>
            <a:ext cx="9144000" cy="369332"/>
          </a:xfrm>
          <a:prstGeom prst="rect">
            <a:avLst/>
          </a:prstGeom>
          <a:solidFill>
            <a:srgbClr val="092B5E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Shape 106"/>
          <p:cNvSpPr txBox="1"/>
          <p:nvPr/>
        </p:nvSpPr>
        <p:spPr>
          <a:xfrm>
            <a:off x="4614239" y="1735981"/>
            <a:ext cx="18466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Shape 107"/>
          <p:cNvSpPr txBox="1"/>
          <p:nvPr/>
        </p:nvSpPr>
        <p:spPr>
          <a:xfrm>
            <a:off x="4551053" y="8167856"/>
            <a:ext cx="18466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9" name="Shape 109" descr="Sin título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33179" y="105094"/>
            <a:ext cx="726072" cy="849036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Shape 111"/>
          <p:cNvSpPr txBox="1"/>
          <p:nvPr/>
        </p:nvSpPr>
        <p:spPr>
          <a:xfrm>
            <a:off x="924160" y="1806091"/>
            <a:ext cx="7935091" cy="41832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>
              <a:buClr>
                <a:schemeClr val="accent1"/>
              </a:buClr>
              <a:buSzPts val="2000"/>
              <a:buFont typeface="Courier New"/>
              <a:buChar char="o"/>
            </a:pPr>
            <a:r>
              <a:rPr lang="es-ES" sz="2000" b="1" dirty="0" smtClean="0">
                <a:solidFill>
                  <a:schemeClr val="dk1"/>
                </a:solidFill>
                <a:latin typeface="Arial Narrow" panose="020B0606020202030204" pitchFamily="34" charset="0"/>
                <a:ea typeface="Arial Narrow"/>
                <a:cs typeface="Arial Narrow"/>
                <a:sym typeface="Arial Narrow"/>
              </a:rPr>
              <a:t>Objetivo</a:t>
            </a:r>
          </a:p>
          <a:p>
            <a:pPr lvl="0">
              <a:buClr>
                <a:schemeClr val="accent1"/>
              </a:buClr>
              <a:buSzPts val="2000"/>
            </a:pPr>
            <a:r>
              <a:rPr lang="es-ES" sz="2000" dirty="0" smtClean="0">
                <a:solidFill>
                  <a:schemeClr val="dk1"/>
                </a:solidFill>
                <a:latin typeface="Arial Narrow" panose="020B0606020202030204" pitchFamily="34" charset="0"/>
                <a:ea typeface="Arial Narrow"/>
                <a:cs typeface="Arial Narrow"/>
                <a:sym typeface="Arial Narrow"/>
              </a:rPr>
              <a:t>    </a:t>
            </a:r>
            <a:endParaRPr lang="es-ES" sz="2000" dirty="0">
              <a:solidFill>
                <a:schemeClr val="dk1"/>
              </a:solidFill>
              <a:latin typeface="Arial Narrow" panose="020B0606020202030204" pitchFamily="34" charset="0"/>
              <a:ea typeface="Arial Narrow"/>
              <a:cs typeface="Arial Narrow"/>
              <a:sym typeface="Arial Narrow"/>
            </a:endParaRPr>
          </a:p>
          <a:p>
            <a:pPr lvl="0" algn="just">
              <a:lnSpc>
                <a:spcPct val="150000"/>
              </a:lnSpc>
            </a:pPr>
            <a:r>
              <a:rPr lang="es-ES" sz="2000" dirty="0">
                <a:solidFill>
                  <a:schemeClr val="dk1"/>
                </a:solidFill>
                <a:latin typeface="Arial Narrow" panose="020B0606020202030204" pitchFamily="34" charset="0"/>
                <a:ea typeface="Arial Narrow"/>
                <a:cs typeface="Arial Narrow"/>
                <a:sym typeface="Arial Narrow"/>
              </a:rPr>
              <a:t>   </a:t>
            </a:r>
            <a:r>
              <a:rPr lang="es-ES" sz="2000" dirty="0" smtClean="0">
                <a:solidFill>
                  <a:schemeClr val="dk1"/>
                </a:solidFill>
                <a:latin typeface="Arial Narrow" panose="020B0606020202030204" pitchFamily="34" charset="0"/>
                <a:ea typeface="Arial Narrow"/>
                <a:cs typeface="Arial Narrow"/>
                <a:sym typeface="Arial Narrow"/>
              </a:rPr>
              <a:t>Utilizar el </a:t>
            </a:r>
            <a:r>
              <a:rPr lang="es-ES" sz="2000" dirty="0">
                <a:solidFill>
                  <a:schemeClr val="dk1"/>
                </a:solidFill>
                <a:latin typeface="Arial Narrow" panose="020B0606020202030204" pitchFamily="34" charset="0"/>
                <a:ea typeface="Arial Narrow"/>
                <a:cs typeface="Arial Narrow"/>
                <a:sym typeface="Arial Narrow"/>
              </a:rPr>
              <a:t>sensor Kinect </a:t>
            </a:r>
            <a:r>
              <a:rPr lang="es-ES" sz="2000" dirty="0" smtClean="0">
                <a:solidFill>
                  <a:schemeClr val="dk1"/>
                </a:solidFill>
                <a:latin typeface="Arial Narrow" panose="020B0606020202030204" pitchFamily="34" charset="0"/>
                <a:ea typeface="Arial Narrow"/>
                <a:cs typeface="Arial Narrow"/>
                <a:sym typeface="Arial Narrow"/>
              </a:rPr>
              <a:t>V2 para la reconstrucción 3D del brazo y calcular </a:t>
            </a:r>
            <a:r>
              <a:rPr lang="es-ES" sz="2000" dirty="0">
                <a:solidFill>
                  <a:schemeClr val="dk1"/>
                </a:solidFill>
                <a:latin typeface="Arial Narrow" panose="020B0606020202030204" pitchFamily="34" charset="0"/>
                <a:ea typeface="Arial Narrow"/>
                <a:cs typeface="Arial Narrow"/>
                <a:sym typeface="Arial Narrow"/>
              </a:rPr>
              <a:t>el volumen </a:t>
            </a:r>
            <a:r>
              <a:rPr lang="es-ES" sz="2000" dirty="0" smtClean="0">
                <a:solidFill>
                  <a:schemeClr val="dk1"/>
                </a:solidFill>
                <a:latin typeface="Arial Narrow" panose="020B0606020202030204" pitchFamily="34" charset="0"/>
                <a:ea typeface="Arial Narrow"/>
                <a:cs typeface="Arial Narrow"/>
                <a:sym typeface="Arial Narrow"/>
              </a:rPr>
              <a:t>total del mismo.</a:t>
            </a:r>
          </a:p>
          <a:p>
            <a:pPr lvl="0" algn="just">
              <a:lnSpc>
                <a:spcPct val="150000"/>
              </a:lnSpc>
            </a:pPr>
            <a:endParaRPr lang="es-ES" sz="2000" dirty="0">
              <a:solidFill>
                <a:schemeClr val="dk1"/>
              </a:solidFill>
              <a:latin typeface="Arial Narrow" panose="020B0606020202030204" pitchFamily="34" charset="0"/>
              <a:ea typeface="Arial Narrow"/>
              <a:cs typeface="Arial Narrow"/>
              <a:sym typeface="Arial Narrow"/>
            </a:endParaRPr>
          </a:p>
          <a:p>
            <a:pPr lvl="0" algn="just">
              <a:lnSpc>
                <a:spcPct val="150000"/>
              </a:lnSpc>
            </a:pPr>
            <a:r>
              <a:rPr lang="es-ES" sz="2000" dirty="0" smtClean="0">
                <a:solidFill>
                  <a:schemeClr val="dk1"/>
                </a:solidFill>
                <a:latin typeface="Arial Narrow" panose="020B0606020202030204" pitchFamily="34" charset="0"/>
                <a:ea typeface="Arial Narrow"/>
                <a:cs typeface="Arial Narrow"/>
                <a:sym typeface="Arial Narrow"/>
              </a:rPr>
              <a:t>  Comparar </a:t>
            </a:r>
            <a:r>
              <a:rPr lang="es-ES" sz="2000" dirty="0">
                <a:solidFill>
                  <a:schemeClr val="dk1"/>
                </a:solidFill>
                <a:latin typeface="Arial Narrow" panose="020B0606020202030204" pitchFamily="34" charset="0"/>
                <a:ea typeface="Arial Narrow"/>
                <a:cs typeface="Arial Narrow"/>
                <a:sym typeface="Arial Narrow"/>
              </a:rPr>
              <a:t>en términos de sencillez y precisión </a:t>
            </a:r>
            <a:r>
              <a:rPr lang="es-ES" sz="2000" dirty="0" smtClean="0">
                <a:solidFill>
                  <a:schemeClr val="dk1"/>
                </a:solidFill>
                <a:latin typeface="Arial Narrow" panose="020B0606020202030204" pitchFamily="34" charset="0"/>
                <a:ea typeface="Arial Narrow"/>
                <a:cs typeface="Arial Narrow"/>
                <a:sym typeface="Arial Narrow"/>
              </a:rPr>
              <a:t>el método de </a:t>
            </a:r>
            <a:r>
              <a:rPr lang="es-ES" sz="2000" dirty="0" err="1" smtClean="0">
                <a:solidFill>
                  <a:schemeClr val="dk1"/>
                </a:solidFill>
                <a:latin typeface="Arial Narrow" panose="020B0606020202030204" pitchFamily="34" charset="0"/>
                <a:ea typeface="Arial Narrow"/>
                <a:cs typeface="Arial Narrow"/>
                <a:sym typeface="Arial Narrow"/>
              </a:rPr>
              <a:t>circometría</a:t>
            </a:r>
            <a:r>
              <a:rPr lang="es-ES" sz="2000" dirty="0" smtClean="0">
                <a:solidFill>
                  <a:schemeClr val="dk1"/>
                </a:solidFill>
                <a:latin typeface="Arial Narrow" panose="020B0606020202030204" pitchFamily="34" charset="0"/>
                <a:ea typeface="Arial Narrow"/>
                <a:cs typeface="Arial Narrow"/>
                <a:sym typeface="Arial Narrow"/>
              </a:rPr>
              <a:t> con el propuesto.</a:t>
            </a:r>
            <a:endParaRPr lang="es-ES" sz="2000" dirty="0">
              <a:solidFill>
                <a:schemeClr val="dk1"/>
              </a:solidFill>
              <a:latin typeface="Arial Narrow" panose="020B0606020202030204" pitchFamily="34" charset="0"/>
              <a:ea typeface="Arial Narrow"/>
              <a:cs typeface="Arial Narrow"/>
              <a:sym typeface="Arial Narro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Shape 112"/>
          <p:cNvSpPr txBox="1"/>
          <p:nvPr/>
        </p:nvSpPr>
        <p:spPr>
          <a:xfrm>
            <a:off x="0" y="6511970"/>
            <a:ext cx="9144000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000000"/>
              </a:buClr>
            </a:pPr>
            <a:r>
              <a:rPr lang="es-ES" sz="1600" kern="0" dirty="0" smtClean="0">
                <a:solidFill>
                  <a:srgbClr val="FFFFFF"/>
                </a:solidFill>
                <a:latin typeface="Arial Narrow"/>
                <a:ea typeface="Arial Narrow"/>
                <a:cs typeface="Arial Narrow"/>
                <a:sym typeface="Arial Narrow"/>
              </a:rPr>
              <a:t>Reconstrucción 3D mediante sensor de infrarrojos para la medición del volumen del brazo en pacientes con linfedema.</a:t>
            </a:r>
            <a:endParaRPr lang="es-ES" sz="1400" kern="0" dirty="0">
              <a:solidFill>
                <a:srgbClr val="000000"/>
              </a:solidFill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Marcador de número de diapositiva 1"/>
          <p:cNvSpPr>
            <a:spLocks noGrp="1"/>
          </p:cNvSpPr>
          <p:nvPr>
            <p:ph type="sldNum" idx="12"/>
          </p:nvPr>
        </p:nvSpPr>
        <p:spPr>
          <a:xfrm>
            <a:off x="7010400" y="6516177"/>
            <a:ext cx="2133600" cy="365125"/>
          </a:xfrm>
        </p:spPr>
        <p:txBody>
          <a:bodyPr/>
          <a:lstStyle/>
          <a:p>
            <a:fld id="{AC0946F1-AD2D-45DD-B41C-F4D0273D9842}" type="slidenum">
              <a:rPr lang="es-ES" smtClean="0">
                <a:solidFill>
                  <a:schemeClr val="bg1"/>
                </a:solidFill>
              </a:rPr>
              <a:t>8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4" name="Shape 261"/>
          <p:cNvSpPr txBox="1"/>
          <p:nvPr/>
        </p:nvSpPr>
        <p:spPr>
          <a:xfrm>
            <a:off x="3632252" y="209951"/>
            <a:ext cx="1963999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b="1" dirty="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Introducción</a:t>
            </a:r>
            <a:endParaRPr sz="2800" b="1" dirty="0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242"/>
          <a:stretch/>
        </p:blipFill>
        <p:spPr>
          <a:xfrm>
            <a:off x="190158" y="219994"/>
            <a:ext cx="1810295" cy="674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001340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/>
          <p:nvPr/>
        </p:nvSpPr>
        <p:spPr>
          <a:xfrm>
            <a:off x="0" y="0"/>
            <a:ext cx="9144000" cy="1045083"/>
          </a:xfrm>
          <a:prstGeom prst="rect">
            <a:avLst/>
          </a:prstGeom>
          <a:solidFill>
            <a:srgbClr val="092B5E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Shape 105"/>
          <p:cNvSpPr txBox="1"/>
          <p:nvPr/>
        </p:nvSpPr>
        <p:spPr>
          <a:xfrm>
            <a:off x="0" y="6511970"/>
            <a:ext cx="9144000" cy="369332"/>
          </a:xfrm>
          <a:prstGeom prst="rect">
            <a:avLst/>
          </a:prstGeom>
          <a:solidFill>
            <a:srgbClr val="092B5E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Shape 106"/>
          <p:cNvSpPr txBox="1"/>
          <p:nvPr/>
        </p:nvSpPr>
        <p:spPr>
          <a:xfrm>
            <a:off x="4614239" y="1735981"/>
            <a:ext cx="18466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Shape 107"/>
          <p:cNvSpPr txBox="1"/>
          <p:nvPr/>
        </p:nvSpPr>
        <p:spPr>
          <a:xfrm>
            <a:off x="4551053" y="8167856"/>
            <a:ext cx="18466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9" name="Shape 109" descr="Sin título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33179" y="105094"/>
            <a:ext cx="726072" cy="849036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Shape 110"/>
          <p:cNvSpPr txBox="1"/>
          <p:nvPr/>
        </p:nvSpPr>
        <p:spPr>
          <a:xfrm>
            <a:off x="3794121" y="209951"/>
            <a:ext cx="1640243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b="1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Contenido</a:t>
            </a:r>
            <a:endParaRPr sz="2800" b="1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111" name="Shape 111"/>
          <p:cNvSpPr txBox="1"/>
          <p:nvPr/>
        </p:nvSpPr>
        <p:spPr>
          <a:xfrm>
            <a:off x="924160" y="1806091"/>
            <a:ext cx="7935091" cy="3170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>
              <a:lnSpc>
                <a:spcPct val="130000"/>
              </a:lnSpc>
              <a:buClr>
                <a:srgbClr val="BFBFBF"/>
              </a:buClr>
              <a:buSzPts val="2800"/>
              <a:buFont typeface="Calibri"/>
              <a:buAutoNum type="arabicPeriod"/>
            </a:pPr>
            <a:r>
              <a:rPr lang="es-ES" sz="2800" b="1" dirty="0">
                <a:solidFill>
                  <a:srgbClr val="BFBFBF"/>
                </a:solidFill>
                <a:latin typeface="Arial Narrow"/>
                <a:ea typeface="Arial Narrow"/>
                <a:cs typeface="Arial Narrow"/>
                <a:sym typeface="Arial Narrow"/>
              </a:rPr>
              <a:t>Introducción. </a:t>
            </a:r>
          </a:p>
          <a:p>
            <a:pPr marL="342900" lvl="0" indent="-342900">
              <a:lnSpc>
                <a:spcPct val="130000"/>
              </a:lnSpc>
              <a:buClr>
                <a:schemeClr val="dk1"/>
              </a:buClr>
              <a:buSzPts val="2800"/>
              <a:buFont typeface="Calibri"/>
              <a:buAutoNum type="arabicPeriod"/>
            </a:pPr>
            <a:r>
              <a:rPr lang="es-ES" sz="2800" b="1" dirty="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Metodología.</a:t>
            </a:r>
            <a:endParaRPr lang="es-ES" sz="2800" b="1" dirty="0">
              <a:solidFill>
                <a:srgbClr val="BFBFBF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342900" lvl="0" indent="-342900">
              <a:lnSpc>
                <a:spcPct val="130000"/>
              </a:lnSpc>
              <a:buClr>
                <a:srgbClr val="BFBFBF"/>
              </a:buClr>
              <a:buSzPts val="2800"/>
              <a:buFont typeface="Calibri"/>
              <a:buAutoNum type="arabicPeriod"/>
            </a:pPr>
            <a:r>
              <a:rPr lang="es-ES" sz="2800" b="1" dirty="0">
                <a:solidFill>
                  <a:srgbClr val="BFBFBF"/>
                </a:solidFill>
                <a:latin typeface="Arial Narrow"/>
                <a:ea typeface="Arial Narrow"/>
                <a:cs typeface="Arial Narrow"/>
                <a:sym typeface="Arial Narrow"/>
              </a:rPr>
              <a:t>Resultados de medida y análisis.</a:t>
            </a:r>
            <a:endParaRPr lang="es-ES" sz="2800" dirty="0"/>
          </a:p>
          <a:p>
            <a:pPr marL="342900" lvl="0" indent="-342900">
              <a:lnSpc>
                <a:spcPct val="130000"/>
              </a:lnSpc>
              <a:buClr>
                <a:srgbClr val="BFBFBF"/>
              </a:buClr>
              <a:buSzPts val="2800"/>
              <a:buFont typeface="Calibri"/>
              <a:buAutoNum type="arabicPeriod"/>
            </a:pPr>
            <a:r>
              <a:rPr lang="es-ES" sz="2800" b="1" dirty="0">
                <a:solidFill>
                  <a:srgbClr val="BFBFBF"/>
                </a:solidFill>
                <a:latin typeface="Arial Narrow"/>
                <a:ea typeface="Arial Narrow"/>
                <a:cs typeface="Arial Narrow"/>
                <a:sym typeface="Arial Narrow"/>
              </a:rPr>
              <a:t>Conclusiones.</a:t>
            </a:r>
            <a:endParaRPr lang="es-ES" sz="2800" dirty="0"/>
          </a:p>
          <a:p>
            <a:pPr marL="342900" lvl="0" indent="-342900">
              <a:lnSpc>
                <a:spcPct val="130000"/>
              </a:lnSpc>
              <a:buClr>
                <a:srgbClr val="BFBFBF"/>
              </a:buClr>
              <a:buSzPts val="2800"/>
              <a:buFont typeface="Calibri"/>
              <a:buAutoNum type="arabicPeriod"/>
            </a:pPr>
            <a:r>
              <a:rPr lang="es-ES" sz="2800" b="1" dirty="0">
                <a:solidFill>
                  <a:srgbClr val="BFBFBF"/>
                </a:solidFill>
                <a:latin typeface="Arial Narrow"/>
                <a:ea typeface="Arial Narrow"/>
                <a:cs typeface="Arial Narrow"/>
                <a:sym typeface="Arial Narrow"/>
              </a:rPr>
              <a:t>Líneas futuras.</a:t>
            </a:r>
            <a:endParaRPr lang="es-ES" sz="280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Shape 112"/>
          <p:cNvSpPr txBox="1"/>
          <p:nvPr/>
        </p:nvSpPr>
        <p:spPr>
          <a:xfrm>
            <a:off x="0" y="6511970"/>
            <a:ext cx="9144000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000000"/>
              </a:buClr>
            </a:pPr>
            <a:r>
              <a:rPr lang="es-ES" sz="1600" kern="0" dirty="0" smtClean="0">
                <a:solidFill>
                  <a:srgbClr val="FFFFFF"/>
                </a:solidFill>
                <a:latin typeface="Arial Narrow"/>
                <a:ea typeface="Arial Narrow"/>
                <a:cs typeface="Arial Narrow"/>
                <a:sym typeface="Arial Narrow"/>
              </a:rPr>
              <a:t>Reconstrucción 3D mediante sensor de infrarrojos para la medición del volumen del brazo en pacientes con linfedema.</a:t>
            </a:r>
            <a:endParaRPr lang="es-ES" sz="1400" kern="0" dirty="0">
              <a:solidFill>
                <a:srgbClr val="000000"/>
              </a:solidFill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Marcador de número de diapositiva 1"/>
          <p:cNvSpPr>
            <a:spLocks noGrp="1"/>
          </p:cNvSpPr>
          <p:nvPr>
            <p:ph type="sldNum" idx="12"/>
          </p:nvPr>
        </p:nvSpPr>
        <p:spPr>
          <a:xfrm>
            <a:off x="7010400" y="6516177"/>
            <a:ext cx="2133600" cy="365125"/>
          </a:xfrm>
        </p:spPr>
        <p:txBody>
          <a:bodyPr/>
          <a:lstStyle/>
          <a:p>
            <a:fld id="{AC0946F1-AD2D-45DD-B41C-F4D0273D9842}" type="slidenum">
              <a:rPr lang="es-ES" smtClean="0">
                <a:solidFill>
                  <a:schemeClr val="bg1"/>
                </a:solidFill>
              </a:rPr>
              <a:t>9</a:t>
            </a:fld>
            <a:endParaRPr lang="es-ES" dirty="0">
              <a:solidFill>
                <a:schemeClr val="bg1"/>
              </a:solidFill>
            </a:endParaRPr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242"/>
          <a:stretch/>
        </p:blipFill>
        <p:spPr>
          <a:xfrm>
            <a:off x="190158" y="219994"/>
            <a:ext cx="1810295" cy="674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858546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Tema de Offic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Personalizado 1">
      <a:majorFont>
        <a:latin typeface="Arial Narrow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806</TotalTime>
  <Words>1510</Words>
  <Application>Microsoft Office PowerPoint</Application>
  <PresentationFormat>Presentación en pantalla (4:3)</PresentationFormat>
  <Paragraphs>226</Paragraphs>
  <Slides>29</Slides>
  <Notes>29</Notes>
  <HiddenSlides>0</HiddenSlides>
  <MMClips>1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29</vt:i4>
      </vt:variant>
    </vt:vector>
  </HeadingPairs>
  <TitlesOfParts>
    <vt:vector size="37" baseType="lpstr">
      <vt:lpstr>Arial</vt:lpstr>
      <vt:lpstr>Arial Black</vt:lpstr>
      <vt:lpstr>Arial Narrow</vt:lpstr>
      <vt:lpstr>Calibri</vt:lpstr>
      <vt:lpstr>Cambria Math</vt:lpstr>
      <vt:lpstr>Courier New</vt:lpstr>
      <vt:lpstr>Wingdings</vt:lpstr>
      <vt:lpstr>1_Tema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Berta Remirez Moreno</dc:creator>
  <cp:lastModifiedBy>Berta Remirez Moreno</cp:lastModifiedBy>
  <cp:revision>42</cp:revision>
  <dcterms:created xsi:type="dcterms:W3CDTF">2018-06-13T10:38:32Z</dcterms:created>
  <dcterms:modified xsi:type="dcterms:W3CDTF">2019-04-10T14:10:41Z</dcterms:modified>
</cp:coreProperties>
</file>